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61" r:id="rId2"/>
    <p:sldId id="362" r:id="rId3"/>
    <p:sldId id="441" r:id="rId4"/>
    <p:sldId id="446" r:id="rId5"/>
    <p:sldId id="447" r:id="rId6"/>
    <p:sldId id="448" r:id="rId7"/>
    <p:sldId id="449" r:id="rId8"/>
    <p:sldId id="461" r:id="rId9"/>
    <p:sldId id="440" r:id="rId10"/>
    <p:sldId id="470" r:id="rId11"/>
    <p:sldId id="472" r:id="rId12"/>
    <p:sldId id="334" r:id="rId13"/>
    <p:sldId id="420" r:id="rId14"/>
    <p:sldId id="466" r:id="rId15"/>
    <p:sldId id="475" r:id="rId16"/>
    <p:sldId id="454" r:id="rId17"/>
    <p:sldId id="455" r:id="rId18"/>
    <p:sldId id="457" r:id="rId19"/>
    <p:sldId id="481" r:id="rId20"/>
    <p:sldId id="459" r:id="rId21"/>
    <p:sldId id="486" r:id="rId22"/>
    <p:sldId id="485" r:id="rId23"/>
    <p:sldId id="476" r:id="rId24"/>
    <p:sldId id="468" r:id="rId25"/>
    <p:sldId id="467" r:id="rId26"/>
    <p:sldId id="363" r:id="rId27"/>
    <p:sldId id="434" r:id="rId28"/>
    <p:sldId id="426" r:id="rId29"/>
    <p:sldId id="433" r:id="rId30"/>
    <p:sldId id="368" r:id="rId31"/>
    <p:sldId id="431" r:id="rId32"/>
    <p:sldId id="416" r:id="rId33"/>
    <p:sldId id="342" r:id="rId34"/>
    <p:sldId id="343" r:id="rId35"/>
    <p:sldId id="364" r:id="rId36"/>
    <p:sldId id="330" r:id="rId37"/>
    <p:sldId id="456" r:id="rId38"/>
    <p:sldId id="487" r:id="rId39"/>
    <p:sldId id="430" r:id="rId40"/>
    <p:sldId id="488" r:id="rId41"/>
    <p:sldId id="427" r:id="rId42"/>
    <p:sldId id="429" r:id="rId43"/>
    <p:sldId id="348" r:id="rId44"/>
    <p:sldId id="366" r:id="rId45"/>
    <p:sldId id="43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004080"/>
    <a:srgbClr val="80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0774" autoAdjust="0"/>
    <p:restoredTop sz="92910" autoAdjust="0"/>
  </p:normalViewPr>
  <p:slideViewPr>
    <p:cSldViewPr snapToGrid="0" snapToObjects="1">
      <p:cViewPr varScale="1">
        <p:scale>
          <a:sx n="101" d="100"/>
          <a:sy n="101" d="100"/>
        </p:scale>
        <p:origin x="-1304" y="-104"/>
      </p:cViewPr>
      <p:guideLst>
        <p:guide orient="horz" pos="400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E96F4-7F16-8045-9CD7-18F1B353FF6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point</a:t>
            </a:r>
            <a:r>
              <a:rPr lang="en-US" baseline="0" dirty="0" smtClean="0"/>
              <a:t> out the functional classification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44634B-C704-494F-A742-3D0BD5EAA347}" type="slidenum">
              <a:rPr lang="en-US"/>
              <a:pPr/>
              <a:t>33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A71F7-FF45-CB47-8B5A-5A0558CDEEDB}" type="slidenum">
              <a:rPr lang="en-US"/>
              <a:pPr/>
              <a:t>34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Linguistic description not enough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3A93E1-F0FD-EC41-9D82-55B26ECA5C12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Examples: chloroplast, epithelium, arm, musculature system, basal lamina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Uberon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only_in_taxon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 to make relationships such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lactifierous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gland 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Mammalia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Vertebrata. These relations are useful for human users of the ontology, and can be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consistency checking within the ontology. For example if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“tibia” (representing a segment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insect leg) were accidentally placed as a child of UBERON:0000979 tibia, this would be flagged by the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because tibia is a bone, bones are found only in vertebrates,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FBbt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Drosophila ontology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D4B27-39C2-0345-A18E-049152A6D2F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BDAF2B-2EAF-724E-A128-D5619055C82D}" type="slidenum">
              <a:rPr lang="en-US"/>
              <a:pPr/>
              <a:t>44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There is partial representation of different levels of anatomical granularity in GO, but all the combinations that would be needed are impossible. We need a different ontology for cell types and subcellular structures that can all be linked by partonomy at annotation time. </a:t>
            </a:r>
          </a:p>
          <a:p>
            <a:pPr eaLnBrk="1" hangingPunct="1"/>
            <a:r>
              <a:rPr lang="en-US" smtClean="0"/>
              <a:t>Impractical to represent all the has_part relations and there are TPV for the part_ofs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would be a good time to add terms to the glossary!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6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NOTE: This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subsumption</a:t>
            </a:r>
            <a:r>
              <a:rPr lang="en-US" baseline="0" dirty="0" smtClean="0"/>
              <a:t> depends on defining properties of the superclass. For example, not all mammals have mammary glands, so we could potentially define mammal as being member of a species for which there are female members that have a part mammary glad and some point during their life history.</a:t>
            </a:r>
            <a:endParaRPr 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3E5B50-689C-3E43-997B-76E896D2F016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endParaRPr lang="en-GB" dirty="0">
              <a:latin typeface="Arial" charset="0"/>
              <a:cs typeface="ms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8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hyperlink" Target="http://www.mkbergman.com/?m=2007051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608" y="219240"/>
            <a:ext cx="8692444" cy="4798331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802329" y="2656613"/>
            <a:ext cx="5552554" cy="2087983"/>
            <a:chOff x="1046" y="1577"/>
            <a:chExt cx="3754" cy="1440"/>
          </a:xfrm>
        </p:grpSpPr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6" y="1584"/>
              <a:ext cx="538" cy="1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5"/>
            <a:srcRect l="5446" t="4420" r="5562" b="24861"/>
            <a:stretch>
              <a:fillRect/>
            </a:stretch>
          </p:blipFill>
          <p:spPr bwMode="auto">
            <a:xfrm>
              <a:off x="1680" y="1584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52" y="1584"/>
              <a:ext cx="1856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01" y="1577"/>
              <a:ext cx="499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80" y="2223"/>
              <a:ext cx="864" cy="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" y="2153"/>
              <a:ext cx="57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2734" y="2177"/>
            <a:ext cx="67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1" name="Image" r:id="rId10" imgW="2387302" imgH="2971429" progId="">
                    <p:embed/>
                  </p:oleObj>
                </mc:Choice>
                <mc:Fallback>
                  <p:oleObj name="Image" r:id="rId10" imgW="2387302" imgH="297142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177"/>
                          <a:ext cx="674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174335"/>
            <a:ext cx="8692444" cy="3246496"/>
          </a:xfrm>
        </p:spPr>
        <p:txBody>
          <a:bodyPr>
            <a:normAutofit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An Introduction </a:t>
            </a:r>
            <a:r>
              <a:rPr lang="en-US" b="1" smtClean="0"/>
              <a:t>to Ontologies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06138"/>
            <a:ext cx="6400800" cy="1347454"/>
          </a:xfrm>
        </p:spPr>
        <p:txBody>
          <a:bodyPr/>
          <a:lstStyle/>
          <a:p>
            <a:endParaRPr lang="en-US" b="1" dirty="0" smtClean="0">
              <a:solidFill>
                <a:srgbClr val="1F497D"/>
              </a:solidFill>
            </a:endParaRPr>
          </a:p>
          <a:p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0447" y="6188250"/>
            <a:ext cx="69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Contributors: Melissa Haendel, Chris </a:t>
            </a:r>
            <a:r>
              <a:rPr lang="en-US" b="1" dirty="0" err="1" smtClean="0"/>
              <a:t>Mungall</a:t>
            </a:r>
            <a:r>
              <a:rPr lang="en-US" b="1" dirty="0" smtClean="0"/>
              <a:t>, David </a:t>
            </a:r>
            <a:r>
              <a:rPr lang="en-US" b="1" dirty="0" err="1" smtClean="0"/>
              <a:t>Osumi</a:t>
            </a:r>
            <a:r>
              <a:rPr lang="en-US" b="1" dirty="0" smtClean="0"/>
              <a:t>-Sutherland</a:t>
            </a:r>
            <a:endParaRPr lang="en-US" b="1" dirty="0"/>
          </a:p>
        </p:txBody>
      </p:sp>
      <p:pic>
        <p:nvPicPr>
          <p:cNvPr id="14" name="Picture 13" descr="AnatomyCourseGraphic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3"/>
          <a:stretch/>
        </p:blipFill>
        <p:spPr>
          <a:xfrm>
            <a:off x="0" y="5277716"/>
            <a:ext cx="9144000" cy="7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8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8382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cs typeface="Times New Roman" pitchFamily="18" charset="0"/>
              </a:rPr>
              <a:t>A common misconception</a:t>
            </a:r>
            <a:endParaRPr lang="en-US" sz="3600" b="1" dirty="0"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882520"/>
            <a:ext cx="8001000" cy="875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FFFF00"/>
              </a:buClr>
              <a:buSzPct val="75000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Are ontologies about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terms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0" lvl="1">
              <a:buClr>
                <a:srgbClr val="FFFF00"/>
              </a:buClr>
              <a:buSzPct val="75000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>
              <a:spcAft>
                <a:spcPts val="1800"/>
              </a:spcAft>
              <a:buClr>
                <a:srgbClr val="FFFF00"/>
              </a:buClr>
              <a:buSzPct val="75000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hen you are arguing about including something in your ontology, </a:t>
            </a:r>
          </a:p>
          <a:p>
            <a:pPr lvl="2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Are you arguing about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what a term </a:t>
            </a:r>
            <a:r>
              <a:rPr lang="en-US" sz="2000" b="1" i="1" u="sng" dirty="0" smtClean="0">
                <a:latin typeface="Times New Roman" pitchFamily="18" charset="0"/>
                <a:cs typeface="Times New Roman" pitchFamily="18" charset="0"/>
              </a:rPr>
              <a:t>means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2" indent="-4572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Or are you arguing about what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term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should be adopted in your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ontology language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to represent a well-characterized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entity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concept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marL="0" lvl="1">
              <a:spcAft>
                <a:spcPts val="1800"/>
              </a:spcAft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These are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terminological questions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ontological questions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  1 is a purely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linguistic dispute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; 2 is primarily a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practical question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1">
              <a:spcAft>
                <a:spcPts val="1800"/>
              </a:spcAft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The ontological questions are:</a:t>
            </a: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What kind of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should we recognize in our ontology?</a:t>
            </a: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(Never mind, for the moment, what we might choose to </a:t>
            </a:r>
            <a:r>
              <a:rPr lang="en-US" sz="2000" b="1" u="sng" dirty="0" smtClean="0"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them.)</a:t>
            </a:r>
          </a:p>
          <a:p>
            <a:pPr marL="457200" lvl="2">
              <a:buClr>
                <a:schemeClr val="bg1"/>
              </a:buClr>
              <a:buSzPct val="75000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What are their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relations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to one another?</a:t>
            </a:r>
          </a:p>
          <a:p>
            <a:pPr marL="457200" lvl="2">
              <a:buClr>
                <a:schemeClr val="bg1"/>
              </a:buClr>
              <a:buSzPct val="75000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(Note: What are the relations of their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terms/names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to one another?)</a:t>
            </a:r>
          </a:p>
          <a:p>
            <a:pPr lvl="1" indent="-457200">
              <a:spcAft>
                <a:spcPts val="1800"/>
              </a:spcAft>
              <a:buClr>
                <a:schemeClr val="bg1"/>
              </a:buClr>
              <a:buSzPct val="75000"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>
              <a:spcAft>
                <a:spcPts val="1800"/>
              </a:spcAft>
              <a:buClr>
                <a:schemeClr val="bg1"/>
              </a:buClr>
              <a:buSzPct val="75000"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-457200">
              <a:spcAft>
                <a:spcPts val="1800"/>
              </a:spcAft>
              <a:buClr>
                <a:schemeClr val="bg1"/>
              </a:buClr>
              <a:buSzPct val="75000"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>
              <a:spcAft>
                <a:spcPts val="1800"/>
              </a:spcAft>
              <a:buClr>
                <a:srgbClr val="FFFF00"/>
              </a:buClr>
              <a:buSzPct val="75000"/>
            </a:pPr>
            <a:endParaRPr lang="en-US" sz="2800" b="1" dirty="0" smtClean="0"/>
          </a:p>
          <a:p>
            <a:pPr marL="0" lvl="1">
              <a:spcAft>
                <a:spcPts val="1800"/>
              </a:spcAft>
              <a:buClr>
                <a:srgbClr val="FFFF00"/>
              </a:buClr>
              <a:buSzPct val="75000"/>
            </a:pPr>
            <a:endParaRPr lang="en-US" sz="28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6284" y="6528329"/>
            <a:ext cx="267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 Gary Merrill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42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What matters are things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21173" y="5762090"/>
            <a:ext cx="779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annotated to the right schema will be more consistent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2826" y="1512550"/>
            <a:ext cx="258383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Dessert</a:t>
            </a:r>
          </a:p>
          <a:p>
            <a:r>
              <a:rPr lang="en-US" dirty="0"/>
              <a:t>	</a:t>
            </a:r>
            <a:r>
              <a:rPr lang="en-US" dirty="0" smtClean="0"/>
              <a:t>Ice cream</a:t>
            </a:r>
          </a:p>
          <a:p>
            <a:r>
              <a:rPr lang="en-US" dirty="0"/>
              <a:t>	</a:t>
            </a:r>
            <a:r>
              <a:rPr lang="en-US" dirty="0" smtClean="0"/>
              <a:t>	gelato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sno</a:t>
            </a:r>
            <a:r>
              <a:rPr lang="en-US" dirty="0" smtClean="0"/>
              <a:t>-cone</a:t>
            </a:r>
          </a:p>
          <a:p>
            <a:r>
              <a:rPr lang="en-US" dirty="0"/>
              <a:t>	</a:t>
            </a:r>
            <a:r>
              <a:rPr lang="en-US" dirty="0" smtClean="0"/>
              <a:t>	soft-serve</a:t>
            </a:r>
          </a:p>
          <a:p>
            <a:r>
              <a:rPr lang="en-US" dirty="0"/>
              <a:t>	</a:t>
            </a:r>
            <a:r>
              <a:rPr lang="en-US" dirty="0" smtClean="0"/>
              <a:t>	custard cream</a:t>
            </a:r>
          </a:p>
          <a:p>
            <a:r>
              <a:rPr lang="en-US" dirty="0"/>
              <a:t>	</a:t>
            </a:r>
            <a:r>
              <a:rPr lang="en-US" dirty="0" smtClean="0"/>
              <a:t>Cake</a:t>
            </a:r>
          </a:p>
          <a:p>
            <a:r>
              <a:rPr lang="en-US" dirty="0"/>
              <a:t>	</a:t>
            </a:r>
            <a:r>
              <a:rPr lang="en-US" dirty="0" smtClean="0"/>
              <a:t>	torte</a:t>
            </a:r>
          </a:p>
          <a:p>
            <a:r>
              <a:rPr lang="en-US" dirty="0"/>
              <a:t>	</a:t>
            </a:r>
            <a:r>
              <a:rPr lang="en-US" dirty="0" smtClean="0"/>
              <a:t>	double-layer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galette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angel food 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7684" y="1555191"/>
            <a:ext cx="223651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DES:000038</a:t>
            </a:r>
          </a:p>
          <a:p>
            <a:r>
              <a:rPr lang="en-US" dirty="0"/>
              <a:t>	DES:</a:t>
            </a:r>
            <a:r>
              <a:rPr lang="en-US" dirty="0" smtClean="0"/>
              <a:t>000034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000456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005566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000564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000744</a:t>
            </a:r>
          </a:p>
          <a:p>
            <a:r>
              <a:rPr lang="en-US" dirty="0"/>
              <a:t>	DES:</a:t>
            </a:r>
            <a:r>
              <a:rPr lang="en-US" dirty="0" smtClean="0"/>
              <a:t>0003221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000667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000975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000544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DES:</a:t>
            </a:r>
            <a:r>
              <a:rPr lang="en-US" dirty="0" smtClean="0"/>
              <a:t>000765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173" y="4912590"/>
            <a:ext cx="816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DES:</a:t>
            </a:r>
            <a:r>
              <a:rPr lang="en-US" b="1" dirty="0" smtClean="0">
                <a:solidFill>
                  <a:srgbClr val="800000"/>
                </a:solidFill>
              </a:rPr>
              <a:t>000034 </a:t>
            </a:r>
            <a:r>
              <a:rPr lang="en-US" b="1" dirty="0">
                <a:solidFill>
                  <a:srgbClr val="800000"/>
                </a:solidFill>
              </a:rPr>
              <a:t>-  </a:t>
            </a:r>
            <a:r>
              <a:rPr lang="en-US" b="1" dirty="0" smtClean="0">
                <a:solidFill>
                  <a:srgbClr val="800000"/>
                </a:solidFill>
              </a:rPr>
              <a:t>Frozen milk</a:t>
            </a:r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b="1" dirty="0" smtClean="0">
                <a:solidFill>
                  <a:srgbClr val="800000"/>
                </a:solidFill>
              </a:rPr>
              <a:t>and/or cream with </a:t>
            </a:r>
            <a:r>
              <a:rPr lang="en-US" b="1" dirty="0">
                <a:solidFill>
                  <a:srgbClr val="800000"/>
                </a:solidFill>
              </a:rPr>
              <a:t>various sugars, and flavoring such as fresh fruit and nut purees.[1]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09289" y="6250731"/>
            <a:ext cx="461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Labels are handles, not things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11" name="AutoShape 93"/>
          <p:cNvSpPr>
            <a:spLocks/>
          </p:cNvSpPr>
          <p:nvPr/>
        </p:nvSpPr>
        <p:spPr bwMode="auto">
          <a:xfrm flipH="1">
            <a:off x="2029161" y="2073094"/>
            <a:ext cx="3985332" cy="300744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1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03" y="2198010"/>
            <a:ext cx="3545209" cy="22317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3555" y="216961"/>
            <a:ext cx="8548590" cy="6678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Why build an ontology? </a:t>
            </a:r>
          </a:p>
          <a:p>
            <a:pPr algn="ctr"/>
            <a:r>
              <a:rPr lang="en-US" sz="3200" b="1" dirty="0" smtClean="0"/>
              <a:t>	A simple example</a:t>
            </a:r>
          </a:p>
          <a:p>
            <a:endParaRPr lang="en-US" sz="3200" dirty="0" smtClean="0"/>
          </a:p>
          <a:p>
            <a:r>
              <a:rPr lang="en-US" sz="2400" dirty="0" smtClean="0"/>
              <a:t>Number of genes annotated to each of the following </a:t>
            </a:r>
          </a:p>
          <a:p>
            <a:r>
              <a:rPr lang="en-US" sz="2400" dirty="0" smtClean="0"/>
              <a:t>brain parts in an ontology:</a:t>
            </a:r>
          </a:p>
          <a:p>
            <a:endParaRPr lang="en-US" sz="2800" dirty="0" smtClean="0"/>
          </a:p>
          <a:p>
            <a:r>
              <a:rPr lang="en-US" sz="2800" b="1" dirty="0" smtClean="0"/>
              <a:t>brain </a:t>
            </a:r>
            <a:r>
              <a:rPr lang="en-US" sz="2800" b="1" dirty="0"/>
              <a:t>20</a:t>
            </a:r>
            <a:endParaRPr lang="en-US" sz="2800" b="1" dirty="0" smtClean="0"/>
          </a:p>
          <a:p>
            <a:r>
              <a:rPr lang="en-US" sz="2800" b="1" dirty="0" smtClean="0"/>
              <a:t>	</a:t>
            </a:r>
            <a:r>
              <a:rPr lang="en-US" sz="2000" b="1" i="1" dirty="0" err="1" smtClean="0"/>
              <a:t>part_of</a:t>
            </a:r>
            <a:r>
              <a:rPr lang="en-US" sz="2800" b="1" dirty="0" smtClean="0"/>
              <a:t> hindbrain </a:t>
            </a:r>
            <a:r>
              <a:rPr lang="en-US" sz="2800" b="1" dirty="0"/>
              <a:t>15</a:t>
            </a:r>
            <a:endParaRPr lang="en-US" sz="2800" b="1" dirty="0" smtClean="0"/>
          </a:p>
          <a:p>
            <a:r>
              <a:rPr lang="en-US" sz="2800" b="1" dirty="0" smtClean="0"/>
              <a:t>	</a:t>
            </a:r>
            <a:r>
              <a:rPr lang="en-US" sz="2000" b="1" i="1" dirty="0" err="1" smtClean="0"/>
              <a:t>part_of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rhombomere</a:t>
            </a:r>
            <a:r>
              <a:rPr lang="en-US" sz="2800" b="1" dirty="0" smtClean="0"/>
              <a:t> </a:t>
            </a:r>
            <a:r>
              <a:rPr lang="en-US" sz="2800" b="1" dirty="0"/>
              <a:t>10</a:t>
            </a:r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Query </a:t>
            </a:r>
            <a:r>
              <a:rPr lang="en-US" sz="2800" b="1" dirty="0"/>
              <a:t>brain without ontology 20</a:t>
            </a:r>
          </a:p>
          <a:p>
            <a:r>
              <a:rPr lang="en-US" sz="2800" b="1" dirty="0"/>
              <a:t>Query brain with ontology </a:t>
            </a:r>
            <a:r>
              <a:rPr lang="en-US" sz="2800" b="1" dirty="0" smtClean="0"/>
              <a:t>45</a:t>
            </a:r>
          </a:p>
          <a:p>
            <a:endParaRPr lang="en-US" sz="3200" dirty="0" smtClean="0"/>
          </a:p>
          <a:p>
            <a:r>
              <a:rPr lang="en-US" sz="2800" b="1" dirty="0" smtClean="0">
                <a:solidFill>
                  <a:srgbClr val="E46C0A"/>
                </a:solidFill>
              </a:rPr>
              <a:t>Ontologies can facilitate grouping and retrieval of data</a:t>
            </a:r>
          </a:p>
          <a:p>
            <a:endParaRPr lang="en-US" sz="28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0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19137" y="837186"/>
            <a:ext cx="7674637" cy="5421906"/>
            <a:chOff x="1401052" y="1339298"/>
            <a:chExt cx="6503929" cy="4594836"/>
          </a:xfrm>
        </p:grpSpPr>
        <p:pic>
          <p:nvPicPr>
            <p:cNvPr id="4" name="Picture 3" descr="distal-less.psd"/>
            <p:cNvPicPr>
              <a:picLocks noChangeAspect="1"/>
            </p:cNvPicPr>
            <p:nvPr/>
          </p:nvPicPr>
          <p:blipFill>
            <a:blip r:embed="rId2"/>
            <a:srcRect t="6550" r="48138" b="67702"/>
            <a:stretch>
              <a:fillRect/>
            </a:stretch>
          </p:blipFill>
          <p:spPr>
            <a:xfrm>
              <a:off x="1401052" y="1339298"/>
              <a:ext cx="3806058" cy="1993988"/>
            </a:xfrm>
            <a:prstGeom prst="rect">
              <a:avLst/>
            </a:prstGeom>
          </p:spPr>
        </p:pic>
        <p:pic>
          <p:nvPicPr>
            <p:cNvPr id="5" name="Picture 4" descr="distal-less.psd"/>
            <p:cNvPicPr>
              <a:picLocks noChangeAspect="1"/>
            </p:cNvPicPr>
            <p:nvPr/>
          </p:nvPicPr>
          <p:blipFill>
            <a:blip r:embed="rId2"/>
            <a:srcRect l="52339" t="1917" b="67557"/>
            <a:stretch>
              <a:fillRect/>
            </a:stretch>
          </p:blipFill>
          <p:spPr>
            <a:xfrm>
              <a:off x="5294262" y="1419771"/>
              <a:ext cx="2579701" cy="1743549"/>
            </a:xfrm>
            <a:prstGeom prst="rect">
              <a:avLst/>
            </a:prstGeom>
          </p:spPr>
        </p:pic>
        <p:pic>
          <p:nvPicPr>
            <p:cNvPr id="6" name="Picture 5" descr="distal-less.psd"/>
            <p:cNvPicPr>
              <a:picLocks noChangeAspect="1"/>
            </p:cNvPicPr>
            <p:nvPr/>
          </p:nvPicPr>
          <p:blipFill>
            <a:blip r:embed="rId2"/>
            <a:srcRect l="3820" t="63467" r="61493"/>
            <a:stretch>
              <a:fillRect/>
            </a:stretch>
          </p:blipFill>
          <p:spPr>
            <a:xfrm>
              <a:off x="1502656" y="3195070"/>
              <a:ext cx="2464456" cy="2739064"/>
            </a:xfrm>
            <a:prstGeom prst="rect">
              <a:avLst/>
            </a:prstGeom>
          </p:spPr>
        </p:pic>
        <p:pic>
          <p:nvPicPr>
            <p:cNvPr id="7" name="Picture 6" descr="distal-less.psd"/>
            <p:cNvPicPr>
              <a:picLocks noChangeAspect="1"/>
            </p:cNvPicPr>
            <p:nvPr/>
          </p:nvPicPr>
          <p:blipFill>
            <a:blip r:embed="rId2"/>
            <a:srcRect l="55492" t="65518" r="4361" b="5680"/>
            <a:stretch>
              <a:fillRect/>
            </a:stretch>
          </p:blipFill>
          <p:spPr>
            <a:xfrm rot="5400000">
              <a:off x="3660767" y="3569160"/>
              <a:ext cx="2521524" cy="19088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89956" y="135627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6368" y="32104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40806" y="135627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55356" y="321047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</a:t>
              </a:r>
              <a:endParaRPr lang="en-US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13792" y="3268101"/>
              <a:ext cx="1911075" cy="24976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24364" y="3268101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</a:t>
              </a:r>
              <a:endParaRPr lang="en-US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096249" y="3210376"/>
              <a:ext cx="1808732" cy="2587950"/>
              <a:chOff x="3913999" y="1432206"/>
              <a:chExt cx="1808732" cy="258795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01314" y="1432206"/>
                <a:ext cx="9396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Vertebrata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03905" y="1967176"/>
                <a:ext cx="8686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Ascidians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03709" y="3089235"/>
                <a:ext cx="9669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Arthropoda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726356" y="3342539"/>
                <a:ext cx="7954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Annelida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55383" y="3773935"/>
                <a:ext cx="8114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Mollusca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78480" y="2522114"/>
                <a:ext cx="12442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 Black" pitchFamily="34" charset="0"/>
                  </a:rPr>
                  <a:t>Echinodermata</a:t>
                </a:r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 Black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686490">
                <a:off x="3976765" y="1606060"/>
                <a:ext cx="147052" cy="2349443"/>
              </a:xfrm>
              <a:prstGeom prst="triangle">
                <a:avLst>
                  <a:gd name="adj" fmla="val 7751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3120000">
                <a:off x="4230997" y="2571143"/>
                <a:ext cx="81729" cy="606412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3024434">
                <a:off x="4339228" y="2037310"/>
                <a:ext cx="44844" cy="542765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3780000">
                <a:off x="4292192" y="3051247"/>
                <a:ext cx="50458" cy="76174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 rot="3780000" flipH="1">
                <a:off x="4497562" y="3280783"/>
                <a:ext cx="55886" cy="542765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/>
              <p:cNvSpPr/>
              <p:nvPr/>
            </p:nvSpPr>
            <p:spPr>
              <a:xfrm rot="6349132" flipH="1">
                <a:off x="4220643" y="3303471"/>
                <a:ext cx="120812" cy="73410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4183481" y="1929911"/>
                <a:ext cx="171902" cy="0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286107" y="1744493"/>
                <a:ext cx="986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etrapod limbs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314358" y="228879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ampullae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88617" y="2799164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ube feet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515450" y="3515673"/>
                <a:ext cx="7505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parapodia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rot="16200000" flipH="1">
                <a:off x="4254723" y="2822231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16200000" flipH="1">
                <a:off x="4529262" y="3518845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16200000" flipH="1">
                <a:off x="4268583" y="2339656"/>
                <a:ext cx="139915" cy="14571"/>
              </a:xfrm>
              <a:prstGeom prst="line">
                <a:avLst/>
              </a:prstGeom>
              <a:ln w="3492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224215" y="228600"/>
            <a:ext cx="879703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/>
              <a:t>Querying for </a:t>
            </a:r>
            <a:r>
              <a:rPr lang="en-US" sz="3000" b="1" dirty="0"/>
              <a:t>genes in</a:t>
            </a:r>
            <a:r>
              <a:rPr lang="en-US" sz="3000" b="1" dirty="0" smtClean="0"/>
              <a:t> similar structures across species </a:t>
            </a:r>
            <a:endParaRPr lang="en-US" sz="3000" b="1" dirty="0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6349117" y="6563434"/>
            <a:ext cx="28495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Panganiban</a:t>
            </a:r>
            <a:r>
              <a:rPr lang="en-US" sz="1600" dirty="0"/>
              <a:t> </a:t>
            </a:r>
            <a:r>
              <a:rPr lang="en-US" sz="1600" i="1" dirty="0"/>
              <a:t>et al.,</a:t>
            </a:r>
            <a:r>
              <a:rPr lang="en-US" sz="1600" dirty="0"/>
              <a:t> PNAS, 1997 </a:t>
            </a: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368238" y="5942579"/>
            <a:ext cx="83756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Distal-less </a:t>
            </a:r>
            <a:r>
              <a:rPr lang="en-US" sz="2000" b="1" dirty="0" err="1" smtClean="0">
                <a:solidFill>
                  <a:schemeClr val="tx2"/>
                </a:solidFill>
              </a:rPr>
              <a:t>orthologs</a:t>
            </a:r>
            <a:r>
              <a:rPr lang="en-US" sz="2000" b="1" dirty="0" smtClean="0">
                <a:solidFill>
                  <a:schemeClr val="tx2"/>
                </a:solidFill>
              </a:rPr>
              <a:t> participate in distal-proximal pattern formation and appendage morphogenesis</a:t>
            </a: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4566513" y="3025895"/>
            <a:ext cx="145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mouse limb</a:t>
            </a:r>
          </a:p>
        </p:txBody>
      </p:sp>
      <p:sp>
        <p:nvSpPr>
          <p:cNvPr id="43" name="Text Box 26"/>
          <p:cNvSpPr txBox="1">
            <a:spLocks noChangeArrowheads="1"/>
          </p:cNvSpPr>
          <p:nvPr/>
        </p:nvSpPr>
        <p:spPr bwMode="auto">
          <a:xfrm>
            <a:off x="1590577" y="3024809"/>
            <a:ext cx="240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sea urchin tube feet </a:t>
            </a:r>
          </a:p>
        </p:txBody>
      </p:sp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3324823" y="834656"/>
            <a:ext cx="202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ascidian ampulla</a:t>
            </a: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>
            <a:off x="6066215" y="819279"/>
            <a:ext cx="253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polychaete</a:t>
            </a:r>
            <a:r>
              <a:rPr lang="en-US" b="1" dirty="0"/>
              <a:t> </a:t>
            </a:r>
            <a:r>
              <a:rPr lang="en-US" b="1" dirty="0" err="1"/>
              <a:t>parapodia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2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peanu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4815" y="4961203"/>
            <a:ext cx="1128712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ctangle 35"/>
          <p:cNvSpPr>
            <a:spLocks/>
          </p:cNvSpPr>
          <p:nvPr/>
        </p:nvSpPr>
        <p:spPr bwMode="auto">
          <a:xfrm>
            <a:off x="1506527" y="2024328"/>
            <a:ext cx="609600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dirty="0" err="1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endParaRPr lang="en-US" sz="1600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sp>
        <p:nvSpPr>
          <p:cNvPr id="110" name="Can 109"/>
          <p:cNvSpPr/>
          <p:nvPr/>
        </p:nvSpPr>
        <p:spPr>
          <a:xfrm>
            <a:off x="896927" y="14639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entity</a:t>
            </a:r>
          </a:p>
        </p:txBody>
      </p:sp>
      <p:sp>
        <p:nvSpPr>
          <p:cNvPr id="111" name="Can 110"/>
          <p:cNvSpPr/>
          <p:nvPr/>
        </p:nvSpPr>
        <p:spPr>
          <a:xfrm>
            <a:off x="2344727" y="19973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organism</a:t>
            </a:r>
          </a:p>
        </p:txBody>
      </p:sp>
      <p:sp>
        <p:nvSpPr>
          <p:cNvPr id="112" name="Can 111"/>
          <p:cNvSpPr/>
          <p:nvPr/>
        </p:nvSpPr>
        <p:spPr>
          <a:xfrm>
            <a:off x="3792527" y="40547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cat</a:t>
            </a:r>
          </a:p>
        </p:txBody>
      </p:sp>
      <p:sp>
        <p:nvSpPr>
          <p:cNvPr id="113" name="Can 112"/>
          <p:cNvSpPr/>
          <p:nvPr/>
        </p:nvSpPr>
        <p:spPr>
          <a:xfrm>
            <a:off x="4935527" y="32927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mammal</a:t>
            </a:r>
          </a:p>
        </p:txBody>
      </p:sp>
      <p:sp>
        <p:nvSpPr>
          <p:cNvPr id="114" name="Can 113"/>
          <p:cNvSpPr/>
          <p:nvPr/>
        </p:nvSpPr>
        <p:spPr>
          <a:xfrm>
            <a:off x="3716327" y="26069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animal</a:t>
            </a:r>
          </a:p>
        </p:txBody>
      </p:sp>
      <p:sp>
        <p:nvSpPr>
          <p:cNvPr id="22539" name="AutoShape 93"/>
          <p:cNvSpPr>
            <a:spLocks/>
          </p:cNvSpPr>
          <p:nvPr/>
        </p:nvSpPr>
        <p:spPr bwMode="auto">
          <a:xfrm>
            <a:off x="1887527" y="19211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rgbClr val="800000"/>
              </a:solidFill>
            </a:endParaRPr>
          </a:p>
        </p:txBody>
      </p:sp>
      <p:sp>
        <p:nvSpPr>
          <p:cNvPr id="22540" name="Rectangle 35"/>
          <p:cNvSpPr>
            <a:spLocks/>
          </p:cNvSpPr>
          <p:nvPr/>
        </p:nvSpPr>
        <p:spPr bwMode="auto">
          <a:xfrm>
            <a:off x="3030527" y="25307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1" name="Rectangle 35"/>
          <p:cNvSpPr>
            <a:spLocks/>
          </p:cNvSpPr>
          <p:nvPr/>
        </p:nvSpPr>
        <p:spPr bwMode="auto">
          <a:xfrm>
            <a:off x="4325927" y="31403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2" name="Rectangle 35"/>
          <p:cNvSpPr>
            <a:spLocks/>
          </p:cNvSpPr>
          <p:nvPr/>
        </p:nvSpPr>
        <p:spPr bwMode="auto">
          <a:xfrm>
            <a:off x="5621327" y="39785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</a:p>
        </p:txBody>
      </p:sp>
      <p:sp>
        <p:nvSpPr>
          <p:cNvPr id="22543" name="AutoShape 93"/>
          <p:cNvSpPr>
            <a:spLocks/>
          </p:cNvSpPr>
          <p:nvPr/>
        </p:nvSpPr>
        <p:spPr bwMode="auto">
          <a:xfrm flipH="1">
            <a:off x="4935527" y="3826140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Can 121"/>
          <p:cNvSpPr/>
          <p:nvPr/>
        </p:nvSpPr>
        <p:spPr>
          <a:xfrm>
            <a:off x="6230927" y="4054740"/>
            <a:ext cx="1143000" cy="533400"/>
          </a:xfrm>
          <a:prstGeom prst="ca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human</a:t>
            </a:r>
          </a:p>
        </p:txBody>
      </p:sp>
      <p:sp>
        <p:nvSpPr>
          <p:cNvPr id="22545" name="AutoShape 93"/>
          <p:cNvSpPr>
            <a:spLocks/>
          </p:cNvSpPr>
          <p:nvPr/>
        </p:nvSpPr>
        <p:spPr bwMode="auto">
          <a:xfrm>
            <a:off x="3335327" y="24545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6" name="AutoShape 93"/>
          <p:cNvSpPr>
            <a:spLocks/>
          </p:cNvSpPr>
          <p:nvPr/>
        </p:nvSpPr>
        <p:spPr bwMode="auto">
          <a:xfrm>
            <a:off x="4478327" y="30641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7" name="AutoShape 93"/>
          <p:cNvSpPr>
            <a:spLocks/>
          </p:cNvSpPr>
          <p:nvPr/>
        </p:nvSpPr>
        <p:spPr bwMode="auto">
          <a:xfrm>
            <a:off x="5773727" y="3826140"/>
            <a:ext cx="457200" cy="3810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21600 h 21600"/>
            </a:gdLst>
            <a:ahLst/>
            <a:cxnLst/>
            <a:rect l="T0" t="T1" r="T2" b="T3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800000"/>
            </a:solidFill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48" name="Rectangle 35"/>
          <p:cNvSpPr>
            <a:spLocks/>
          </p:cNvSpPr>
          <p:nvPr/>
        </p:nvSpPr>
        <p:spPr bwMode="auto">
          <a:xfrm>
            <a:off x="5087927" y="3978540"/>
            <a:ext cx="609600" cy="430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dirty="0" err="1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endParaRPr lang="en-US" sz="1600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sp>
        <p:nvSpPr>
          <p:cNvPr id="22" name="AutoShape 93"/>
          <p:cNvSpPr>
            <a:spLocks/>
          </p:cNvSpPr>
          <p:nvPr/>
        </p:nvSpPr>
        <p:spPr bwMode="auto">
          <a:xfrm>
            <a:off x="6764327" y="4664340"/>
            <a:ext cx="4572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6"/>
            </a:solidFill>
            <a:prstDash val="solid"/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3" name="AutoShape 93"/>
          <p:cNvSpPr>
            <a:spLocks/>
          </p:cNvSpPr>
          <p:nvPr/>
        </p:nvSpPr>
        <p:spPr bwMode="auto">
          <a:xfrm flipH="1">
            <a:off x="4173527" y="4588140"/>
            <a:ext cx="381000" cy="381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6"/>
            </a:solidFill>
            <a:prstDash val="solid"/>
            <a:miter lim="800000"/>
            <a:headEnd type="triangle" w="lg" len="lg"/>
            <a:tailEnd type="none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73527" y="4751653"/>
            <a:ext cx="1236663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instance_of</a:t>
            </a:r>
            <a:endParaRPr lang="en-US" sz="16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32465" y="4740540"/>
            <a:ext cx="1236662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instance_of</a:t>
            </a:r>
            <a:endParaRPr lang="en-US" sz="16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73527" y="5273940"/>
            <a:ext cx="8445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Peanut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840567" y="5273940"/>
            <a:ext cx="13715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Chris Shaffer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27" y="4961203"/>
            <a:ext cx="1016000" cy="1295400"/>
          </a:xfrm>
          <a:prstGeom prst="rect">
            <a:avLst/>
          </a:prstGeom>
        </p:spPr>
      </p:pic>
      <p:sp>
        <p:nvSpPr>
          <p:cNvPr id="31" name="Rectangle 94"/>
          <p:cNvSpPr>
            <a:spLocks/>
          </p:cNvSpPr>
          <p:nvPr/>
        </p:nvSpPr>
        <p:spPr bwMode="auto">
          <a:xfrm>
            <a:off x="1642566" y="285272"/>
            <a:ext cx="7347922" cy="724096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40182"/>
            <a:r>
              <a:rPr lang="en-US" sz="3600" b="1" dirty="0" smtClean="0">
                <a:ea typeface="Times" charset="0"/>
                <a:cs typeface="Times" charset="0"/>
                <a:sym typeface="Times" charset="0"/>
              </a:rPr>
              <a:t>Types, subtypes, and instances</a:t>
            </a:r>
          </a:p>
          <a:p>
            <a:pPr marL="40182"/>
            <a:endParaRPr lang="en-US" sz="3600" b="1" dirty="0">
              <a:ea typeface="Times" charset="0"/>
              <a:cs typeface="Times" charset="0"/>
              <a:sym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1184" y="263778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Subtyping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relation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Rectangle 35"/>
          <p:cNvSpPr>
            <a:spLocks/>
          </p:cNvSpPr>
          <p:nvPr/>
        </p:nvSpPr>
        <p:spPr bwMode="auto">
          <a:xfrm>
            <a:off x="436258" y="6256603"/>
            <a:ext cx="2038503" cy="43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57799" bIns="0">
            <a:prstTxWarp prst="textNoShape">
              <a:avLst/>
            </a:prstTxWarp>
          </a:bodyPr>
          <a:lstStyle/>
          <a:p>
            <a:pPr marL="39688"/>
            <a:r>
              <a:rPr lang="en-US" sz="1600" b="1" dirty="0" err="1" smtClean="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is_a</a:t>
            </a:r>
            <a:r>
              <a:rPr lang="en-US" sz="1600" b="1" dirty="0" smtClean="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 =  </a:t>
            </a:r>
            <a:r>
              <a:rPr lang="en-US" sz="1600" b="1" dirty="0" err="1" smtClean="0">
                <a:solidFill>
                  <a:srgbClr val="800000"/>
                </a:solidFill>
                <a:ea typeface="Times New Roman" charset="0"/>
                <a:cs typeface="Times New Roman" charset="0"/>
                <a:sym typeface="Times New Roman" charset="0"/>
              </a:rPr>
              <a:t>SubClassOf</a:t>
            </a:r>
            <a:endParaRPr lang="en-US" sz="1600" b="1" dirty="0">
              <a:solidFill>
                <a:srgbClr val="800000"/>
              </a:solidFill>
              <a:ea typeface="Times New Roman" charset="0"/>
              <a:cs typeface="Times New Roman" charset="0"/>
              <a:sym typeface="Times New Roman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62352" y="2445918"/>
            <a:ext cx="328273" cy="191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1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77" y="149198"/>
            <a:ext cx="8857882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How do you tell if it is an instance or a class?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8517" y="1144671"/>
            <a:ext cx="8846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 there more than one in existence? </a:t>
            </a:r>
          </a:p>
          <a:p>
            <a:r>
              <a:rPr lang="en-US" sz="2400" b="1" dirty="0" smtClean="0"/>
              <a:t>Is the entity referencing a group of things with common properties? 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7109"/>
            <a:ext cx="1692611" cy="2132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220" y="4784048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51" y="2555509"/>
            <a:ext cx="2792525" cy="2097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04" y="2210866"/>
            <a:ext cx="2894398" cy="26182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858" y="5120340"/>
            <a:ext cx="280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Snoopy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“Snoopy toys”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44857" y="4784048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0806" y="4784048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Class or instance?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2270" y="5171672"/>
            <a:ext cx="280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Alaska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“States”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69382" y="5101856"/>
            <a:ext cx="3374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blue </a:t>
            </a:r>
            <a:r>
              <a:rPr lang="en-US" dirty="0" err="1" smtClean="0"/>
              <a:t>morpho</a:t>
            </a:r>
            <a:r>
              <a:rPr lang="en-US" dirty="0" smtClean="0"/>
              <a:t> in my specimen collection</a:t>
            </a:r>
          </a:p>
          <a:p>
            <a:endParaRPr lang="en-US" dirty="0" smtClean="0"/>
          </a:p>
          <a:p>
            <a:r>
              <a:rPr lang="en-US" dirty="0" smtClean="0"/>
              <a:t>There is a class of things labeled “Blue </a:t>
            </a:r>
            <a:r>
              <a:rPr lang="en-US" dirty="0" err="1" smtClean="0"/>
              <a:t>morpho</a:t>
            </a:r>
            <a:r>
              <a:rPr lang="en-US" dirty="0" smtClean="0"/>
              <a:t> butterflies”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3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390" y="92085"/>
            <a:ext cx="779920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General Principle for</a:t>
            </a:r>
            <a:r>
              <a:rPr lang="en-US" sz="3200" b="1" dirty="0" smtClean="0"/>
              <a:t> Logical Definitions</a:t>
            </a:r>
          </a:p>
          <a:p>
            <a:endParaRPr lang="en-US" dirty="0" smtClean="0"/>
          </a:p>
          <a:p>
            <a:r>
              <a:rPr lang="en-US" sz="2000" dirty="0" smtClean="0"/>
              <a:t>Definitions are of </a:t>
            </a:r>
            <a:r>
              <a:rPr lang="en-US" sz="2000" dirty="0"/>
              <a:t>the </a:t>
            </a:r>
            <a:r>
              <a:rPr lang="en-US" sz="2000" dirty="0" smtClean="0"/>
              <a:t>following Genus-Differentia form:</a:t>
            </a:r>
          </a:p>
          <a:p>
            <a:endParaRPr lang="en-US" dirty="0" smtClean="0"/>
          </a:p>
          <a:p>
            <a:r>
              <a:rPr lang="en-US" sz="2000" b="1" dirty="0" smtClean="0"/>
              <a:t>X = </a:t>
            </a:r>
            <a:r>
              <a:rPr lang="en-US" sz="2000" b="1" dirty="0"/>
              <a:t>a</a:t>
            </a:r>
            <a:r>
              <a:rPr lang="en-US" sz="2000" b="1" dirty="0" smtClean="0"/>
              <a:t> Y </a:t>
            </a:r>
            <a:r>
              <a:rPr lang="en-US" sz="2000" b="1" dirty="0"/>
              <a:t>which</a:t>
            </a:r>
            <a:r>
              <a:rPr lang="en-US" sz="2000" b="1" dirty="0" smtClean="0"/>
              <a:t> has one or more differentiating characteristics.</a:t>
            </a:r>
          </a:p>
          <a:p>
            <a:endParaRPr lang="en-US" sz="2000" b="1" dirty="0" smtClean="0"/>
          </a:p>
          <a:p>
            <a:r>
              <a:rPr lang="en-US" dirty="0"/>
              <a:t>where</a:t>
            </a:r>
            <a:r>
              <a:rPr lang="en-US" dirty="0" smtClean="0"/>
              <a:t> X </a:t>
            </a:r>
            <a:r>
              <a:rPr lang="en-US" dirty="0"/>
              <a:t>is the </a:t>
            </a:r>
            <a:r>
              <a:rPr lang="en-US" dirty="0" err="1"/>
              <a:t>is_a</a:t>
            </a:r>
            <a:r>
              <a:rPr lang="en-US" dirty="0"/>
              <a:t> parent of</a:t>
            </a:r>
            <a:r>
              <a:rPr lang="en-US" dirty="0" smtClean="0"/>
              <a:t> Y.  </a:t>
            </a:r>
            <a:endParaRPr lang="en-US" dirty="0"/>
          </a:p>
        </p:txBody>
      </p:sp>
      <p:sp>
        <p:nvSpPr>
          <p:cNvPr id="3" name="Can 2"/>
          <p:cNvSpPr/>
          <p:nvPr/>
        </p:nvSpPr>
        <p:spPr>
          <a:xfrm>
            <a:off x="2768017" y="3068897"/>
            <a:ext cx="591152" cy="61561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3260512" y="4119357"/>
            <a:ext cx="591152" cy="615619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2427922" y="4119357"/>
            <a:ext cx="591152" cy="61561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97970" y="3762135"/>
            <a:ext cx="340097" cy="3048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228111" y="3762134"/>
            <a:ext cx="340093" cy="3048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38669" y="4905779"/>
            <a:ext cx="55588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Definition: Blue cylinder = Cylinder that has color blue.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69157" y="2866607"/>
            <a:ext cx="3742883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Definition: cylinder = </a:t>
            </a:r>
            <a:r>
              <a:rPr lang="en-US" dirty="0" smtClean="0"/>
              <a:t>Surface formed by the set of lines perpendicular to a plane, which pass through a given circle in that plane. </a:t>
            </a:r>
            <a:endParaRPr lang="en-US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202250" y="3694103"/>
            <a:ext cx="5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is_a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83514" y="3670133"/>
            <a:ext cx="5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is_a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38202" y="5316855"/>
            <a:ext cx="54042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Definition: Red cylinder = Cylinder that has color red.</a:t>
            </a:r>
          </a:p>
        </p:txBody>
      </p:sp>
    </p:spTree>
    <p:extLst>
      <p:ext uri="{BB962C8B-B14F-4D97-AF65-F5344CB8AC3E}">
        <p14:creationId xmlns:p14="http://schemas.microsoft.com/office/powerpoint/2010/main" val="186254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3102" y="317473"/>
            <a:ext cx="33780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 True Path Rule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82111" y="2253188"/>
            <a:ext cx="2686863" cy="17543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cuticle synthesis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metabolism</a:t>
            </a:r>
          </a:p>
          <a:p>
            <a:r>
              <a:rPr lang="en-US" dirty="0" smtClean="0"/>
              <a:t>cell wall biosynthesis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metabolism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chitin biosynthesis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chitin catabolism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20287" y="2253188"/>
            <a:ext cx="45720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smtClean="0"/>
              <a:t>chitin metabolism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biosynthesis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chitin catabolism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cuticle chitin metabolism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cuticle chitin biosynthesis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cuticle chitin catabolism</a:t>
            </a:r>
          </a:p>
          <a:p>
            <a:r>
              <a:rPr lang="en-US" dirty="0" smtClean="0"/>
              <a:t>--[</a:t>
            </a:r>
            <a:r>
              <a:rPr lang="en-US" dirty="0" err="1" smtClean="0"/>
              <a:t>i</a:t>
            </a:r>
            <a:r>
              <a:rPr lang="en-US" dirty="0" smtClean="0"/>
              <a:t>] cell wall chitin metabolism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cell wall chitin biosynthesis</a:t>
            </a:r>
          </a:p>
          <a:p>
            <a:r>
              <a:rPr lang="en-US" dirty="0" smtClean="0"/>
              <a:t>----[</a:t>
            </a:r>
            <a:r>
              <a:rPr lang="en-US" dirty="0" err="1" smtClean="0"/>
              <a:t>i</a:t>
            </a:r>
            <a:r>
              <a:rPr lang="en-US" dirty="0" smtClean="0"/>
              <a:t>] cell wall chitin catabolism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7845" y="1812547"/>
            <a:ext cx="135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 Before: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79082" y="1812547"/>
            <a:ext cx="118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 After: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465739" y="4249296"/>
            <a:ext cx="3661628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BUT:  </a:t>
            </a:r>
            <a:r>
              <a:rPr lang="en-US" dirty="0" smtClean="0">
                <a:solidFill>
                  <a:srgbClr val="0000FF"/>
                </a:solidFill>
              </a:rPr>
              <a:t>A fly chitin synthase gene could be annotated to chitin biosynthesis, and appear in a query for genes annotated to cell wall biosynthesis (and its children), which makes no sense because flies don't have cell walls.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20287" y="5073727"/>
            <a:ext cx="45720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 smtClean="0"/>
              <a:t>NOW: </a:t>
            </a:r>
            <a:r>
              <a:rPr lang="en-US" dirty="0" smtClean="0"/>
              <a:t>all the </a:t>
            </a:r>
            <a:r>
              <a:rPr lang="en-US" dirty="0" err="1" smtClean="0"/>
              <a:t>subClass</a:t>
            </a:r>
            <a:r>
              <a:rPr lang="en-US" dirty="0" smtClean="0"/>
              <a:t> terms can be followed up to chitin metabolism, but cuticle chitin metabolism terms do not trace back to cell wall terms, so all the paths are true.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9661" y="847285"/>
            <a:ext cx="7826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pathway from a </a:t>
            </a:r>
            <a:r>
              <a:rPr lang="en-US" sz="2400" b="1" dirty="0" err="1" smtClean="0"/>
              <a:t>subClass</a:t>
            </a:r>
            <a:r>
              <a:rPr lang="en-US" sz="2400" b="1" dirty="0" smtClean="0"/>
              <a:t> all the way up to its top level parent(s) must be universally true.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670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5193" y="317473"/>
            <a:ext cx="75919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Where does the True Path Rule come from?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86178" y="922582"/>
            <a:ext cx="8411556" cy="634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Transitivity. </a:t>
            </a:r>
          </a:p>
          <a:p>
            <a:r>
              <a:rPr lang="en-US" b="1" u="sng" dirty="0" smtClean="0"/>
              <a:t>Some relations are transitive, and apply across all levels of the hierarchy.</a:t>
            </a:r>
          </a:p>
          <a:p>
            <a:endParaRPr lang="en-US" dirty="0" smtClean="0"/>
          </a:p>
          <a:p>
            <a:r>
              <a:rPr lang="en-US" dirty="0" smtClean="0"/>
              <a:t>For example, a cat </a:t>
            </a:r>
            <a:r>
              <a:rPr lang="en-US" i="1" dirty="0" err="1" smtClean="0"/>
              <a:t>is_a</a:t>
            </a:r>
            <a:r>
              <a:rPr lang="en-US" dirty="0" smtClean="0"/>
              <a:t> mammal, and a mammal </a:t>
            </a:r>
            <a:r>
              <a:rPr lang="en-US" i="1" dirty="0" err="1" smtClean="0"/>
              <a:t>is_a</a:t>
            </a:r>
            <a:r>
              <a:rPr lang="en-US" dirty="0" smtClean="0"/>
              <a:t> vertebrate</a:t>
            </a:r>
          </a:p>
          <a:p>
            <a:r>
              <a:rPr lang="en-US" dirty="0" smtClean="0"/>
              <a:t>	SO</a:t>
            </a:r>
          </a:p>
          <a:p>
            <a:r>
              <a:rPr lang="en-US" dirty="0" smtClean="0"/>
              <a:t>	a cat </a:t>
            </a:r>
            <a:r>
              <a:rPr lang="en-US" i="1" dirty="0" err="1" smtClean="0"/>
              <a:t>is_a</a:t>
            </a:r>
            <a:r>
              <a:rPr lang="en-US" dirty="0" smtClean="0"/>
              <a:t> vertebrate</a:t>
            </a:r>
          </a:p>
          <a:p>
            <a:r>
              <a:rPr lang="en-US" dirty="0" smtClean="0"/>
              <a:t>=&gt; This is the true path rule and is because the </a:t>
            </a:r>
            <a:r>
              <a:rPr lang="en-US" i="1" dirty="0" err="1" smtClean="0"/>
              <a:t>is_a</a:t>
            </a:r>
            <a:r>
              <a:rPr lang="en-US" i="1" dirty="0" smtClean="0"/>
              <a:t> </a:t>
            </a:r>
            <a:r>
              <a:rPr lang="en-US" dirty="0" smtClean="0"/>
              <a:t>relation is transitive.</a:t>
            </a:r>
          </a:p>
          <a:p>
            <a:endParaRPr lang="en-US" dirty="0" smtClean="0"/>
          </a:p>
          <a:p>
            <a:r>
              <a:rPr lang="en-US" b="1" u="sng" dirty="0" smtClean="0"/>
              <a:t>Some properties are not transitive.</a:t>
            </a:r>
          </a:p>
          <a:p>
            <a:endParaRPr lang="en-US" dirty="0" smtClean="0"/>
          </a:p>
          <a:p>
            <a:r>
              <a:rPr lang="en-US" dirty="0" smtClean="0"/>
              <a:t>For example, head </a:t>
            </a:r>
            <a:r>
              <a:rPr lang="en-US" b="1" i="1" dirty="0" err="1" smtClean="0"/>
              <a:t>has_quality</a:t>
            </a:r>
            <a:r>
              <a:rPr lang="en-US" dirty="0" smtClean="0"/>
              <a:t> round.</a:t>
            </a:r>
          </a:p>
          <a:p>
            <a:r>
              <a:rPr lang="en-US" dirty="0" smtClean="0"/>
              <a:t>	and,</a:t>
            </a:r>
          </a:p>
          <a:p>
            <a:r>
              <a:rPr lang="en-US" dirty="0" smtClean="0"/>
              <a:t> 	head </a:t>
            </a:r>
            <a:r>
              <a:rPr lang="en-US" b="1" i="1" dirty="0" err="1" smtClean="0"/>
              <a:t>part_of</a:t>
            </a:r>
            <a:r>
              <a:rPr lang="en-US" dirty="0" smtClean="0"/>
              <a:t> organism.</a:t>
            </a:r>
          </a:p>
          <a:p>
            <a:r>
              <a:rPr lang="en-US" dirty="0" smtClean="0"/>
              <a:t>	 So is the organism round? Of course not! </a:t>
            </a:r>
          </a:p>
          <a:p>
            <a:endParaRPr lang="en-US" dirty="0" smtClean="0"/>
          </a:p>
          <a:p>
            <a:r>
              <a:rPr lang="en-US" dirty="0" smtClean="0"/>
              <a:t>BUT, eyes are </a:t>
            </a:r>
            <a:r>
              <a:rPr lang="en-US" b="1" i="1" dirty="0" err="1" smtClean="0"/>
              <a:t>part_of</a:t>
            </a:r>
            <a:r>
              <a:rPr lang="en-US" dirty="0" smtClean="0"/>
              <a:t> head, and head </a:t>
            </a:r>
            <a:r>
              <a:rPr lang="en-US" b="1" i="1" dirty="0" err="1" smtClean="0"/>
              <a:t>part_of</a:t>
            </a:r>
            <a:r>
              <a:rPr lang="en-US" dirty="0" smtClean="0"/>
              <a:t> organism, SO eye</a:t>
            </a:r>
            <a:r>
              <a:rPr lang="en-US" b="1" dirty="0" smtClean="0"/>
              <a:t> </a:t>
            </a:r>
            <a:r>
              <a:rPr lang="en-US" b="1" i="1" dirty="0" err="1" smtClean="0"/>
              <a:t>part_of</a:t>
            </a:r>
            <a:r>
              <a:rPr lang="en-US" b="1" i="1" dirty="0" smtClean="0"/>
              <a:t> </a:t>
            </a:r>
            <a:r>
              <a:rPr lang="en-US" dirty="0" smtClean="0"/>
              <a:t>organism is true, because </a:t>
            </a:r>
            <a:r>
              <a:rPr lang="en-US" b="1" i="1" dirty="0" err="1" smtClean="0"/>
              <a:t>part_of</a:t>
            </a:r>
            <a:r>
              <a:rPr lang="en-US" dirty="0" smtClean="0"/>
              <a:t> is a </a:t>
            </a:r>
            <a:r>
              <a:rPr lang="en-US" dirty="0" err="1" smtClean="0"/>
              <a:t>tranistive</a:t>
            </a:r>
            <a:r>
              <a:rPr lang="en-US" dirty="0" smtClean="0"/>
              <a:t> relation.	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Relations are logically defined in a common relation ontology or within each ontology that uses them. </a:t>
            </a:r>
          </a:p>
          <a:p>
            <a:r>
              <a:rPr lang="en-US" dirty="0" smtClean="0"/>
              <a:t>	</a:t>
            </a:r>
          </a:p>
          <a:p>
            <a:endParaRPr lang="en-US" dirty="0"/>
          </a:p>
        </p:txBody>
      </p:sp>
      <p:pic>
        <p:nvPicPr>
          <p:cNvPr id="4" name="Picture 3" descr="8041317_6184a9bfc8.jpg"/>
          <p:cNvPicPr>
            <a:picLocks noChangeAspect="1"/>
          </p:cNvPicPr>
          <p:nvPr/>
        </p:nvPicPr>
        <p:blipFill>
          <a:blip r:embed="rId3"/>
          <a:srcRect l="6703" t="7380" r="28855" b="11392"/>
          <a:stretch>
            <a:fillRect/>
          </a:stretch>
        </p:blipFill>
        <p:spPr>
          <a:xfrm>
            <a:off x="4809417" y="3656796"/>
            <a:ext cx="1268541" cy="1199230"/>
          </a:xfrm>
          <a:prstGeom prst="rect">
            <a:avLst/>
          </a:prstGeom>
        </p:spPr>
      </p:pic>
      <p:pic>
        <p:nvPicPr>
          <p:cNvPr id="6" name="Picture 5" descr="fatdog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66" y="3656797"/>
            <a:ext cx="1492869" cy="1199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3314" y="3680347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≠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6634753" y="3777704"/>
            <a:ext cx="465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&gt;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33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 charset="0"/>
              </a:rPr>
              <a:t>Relationships and definitions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alibri" charset="0"/>
              </a:rPr>
              <a:t>A relationship from one class to another is a formalized </a:t>
            </a:r>
            <a:r>
              <a:rPr lang="en-US" dirty="0">
                <a:latin typeface="Calibri" charset="0"/>
              </a:rPr>
              <a:t>part of </a:t>
            </a:r>
            <a:r>
              <a:rPr lang="en-US" dirty="0" smtClean="0">
                <a:latin typeface="Calibri" charset="0"/>
              </a:rPr>
              <a:t>its definition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(an object property in OWL)</a:t>
            </a:r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 smtClean="0">
              <a:latin typeface="Calibri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</a:rPr>
              <a:t>A subtype relation (</a:t>
            </a:r>
            <a:r>
              <a:rPr lang="en-US" dirty="0" err="1" smtClean="0">
                <a:latin typeface="Calibri" charset="0"/>
              </a:rPr>
              <a:t>is_a</a:t>
            </a:r>
            <a:r>
              <a:rPr lang="en-US" dirty="0" smtClean="0">
                <a:latin typeface="Calibri" charset="0"/>
              </a:rPr>
              <a:t> in OBO, </a:t>
            </a:r>
            <a:r>
              <a:rPr lang="en-US" dirty="0" err="1" smtClean="0">
                <a:latin typeface="Calibri" charset="0"/>
              </a:rPr>
              <a:t>SubClassOf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in OWL) specifies </a:t>
            </a:r>
            <a:r>
              <a:rPr lang="en-US" b="1" dirty="0">
                <a:latin typeface="Calibri" charset="0"/>
              </a:rPr>
              <a:t>necessary </a:t>
            </a:r>
            <a:r>
              <a:rPr lang="en-US" dirty="0">
                <a:latin typeface="Calibri" charset="0"/>
              </a:rPr>
              <a:t>conditions for membership of a class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marL="0" indent="0">
              <a:buNone/>
            </a:pPr>
            <a:endParaRPr lang="en-US" sz="1700" dirty="0">
              <a:latin typeface="Calibri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alibri" charset="0"/>
              </a:rPr>
              <a:t>For example, finger </a:t>
            </a:r>
            <a:r>
              <a:rPr lang="en-US" i="1" dirty="0" err="1">
                <a:latin typeface="Calibri" charset="0"/>
              </a:rPr>
              <a:t>part_of</a:t>
            </a:r>
            <a:r>
              <a:rPr lang="en-US" dirty="0">
                <a:latin typeface="Calibri" charset="0"/>
              </a:rPr>
              <a:t> hand (</a:t>
            </a:r>
            <a:r>
              <a:rPr lang="en-US" dirty="0">
                <a:solidFill>
                  <a:srgbClr val="FF0000"/>
                </a:solidFill>
                <a:latin typeface="Calibri" charset="0"/>
              </a:rPr>
              <a:t>all </a:t>
            </a:r>
            <a:r>
              <a:rPr lang="en-US" dirty="0">
                <a:latin typeface="Calibri" charset="0"/>
              </a:rPr>
              <a:t>finger </a:t>
            </a:r>
            <a:r>
              <a:rPr lang="en-US" b="1" dirty="0" err="1">
                <a:latin typeface="Calibri" charset="0"/>
              </a:rPr>
              <a:t>part_of</a:t>
            </a:r>
            <a:r>
              <a:rPr lang="en-US" dirty="0">
                <a:latin typeface="Calibri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 charset="0"/>
              </a:rPr>
              <a:t>some</a:t>
            </a:r>
            <a:r>
              <a:rPr lang="en-US" dirty="0">
                <a:solidFill>
                  <a:srgbClr val="660066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hand) states that a necessary condition of being in the class finger is to be part of some hand.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994770"/>
            <a:ext cx="782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So… if a finger exists, it is part of some hand. But…this does not mean that if a hand exists, it has as a part a finger.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28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Setting the stage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6559" y="1649606"/>
            <a:ext cx="8301121" cy="5347917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is an ontology?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Understanding ontologies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Anatomy of an ontology class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Upper ontologies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How are ontologies used?</a:t>
            </a:r>
          </a:p>
          <a:p>
            <a:pPr algn="l"/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1300" y="4046562"/>
            <a:ext cx="6134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Directionality</a:t>
            </a:r>
            <a:endParaRPr lang="en-US" sz="2800" b="1" dirty="0"/>
          </a:p>
          <a:p>
            <a:r>
              <a:rPr lang="en-US" sz="2000" dirty="0"/>
              <a:t>Often,</a:t>
            </a:r>
            <a:r>
              <a:rPr lang="en-US" sz="2000" dirty="0" smtClean="0"/>
              <a:t> the order of the terms in an assertion will </a:t>
            </a:r>
            <a:r>
              <a:rPr lang="en-US" sz="2000" dirty="0"/>
              <a:t>matter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We can </a:t>
            </a:r>
            <a:r>
              <a:rPr lang="en-US" sz="2000" dirty="0" smtClean="0"/>
              <a:t>assert:</a:t>
            </a:r>
          </a:p>
          <a:p>
            <a:endParaRPr lang="en-US" sz="2000" dirty="0" smtClean="0"/>
          </a:p>
          <a:p>
            <a:r>
              <a:rPr lang="en-US" sz="2000" i="1" dirty="0"/>
              <a:t>adult </a:t>
            </a:r>
            <a:r>
              <a:rPr lang="en-US" sz="2000" b="1" i="1" dirty="0" err="1"/>
              <a:t>transformation_of</a:t>
            </a:r>
            <a:r>
              <a:rPr lang="en-US" sz="2000" i="1" dirty="0"/>
              <a:t> </a:t>
            </a:r>
            <a:r>
              <a:rPr lang="en-US" sz="2000" i="1" dirty="0" smtClean="0"/>
              <a:t>child</a:t>
            </a:r>
          </a:p>
          <a:p>
            <a:endParaRPr lang="en-US" sz="2000" i="1" dirty="0" smtClean="0"/>
          </a:p>
          <a:p>
            <a:r>
              <a:rPr lang="en-US" sz="2000" dirty="0"/>
              <a:t>but </a:t>
            </a:r>
            <a:r>
              <a:rPr lang="en-US" sz="2000" dirty="0" smtClean="0"/>
              <a:t>not</a:t>
            </a:r>
          </a:p>
          <a:p>
            <a:r>
              <a:rPr lang="en-US" sz="2000" i="1" dirty="0"/>
              <a:t>child </a:t>
            </a:r>
            <a:r>
              <a:rPr lang="en-US" sz="2000" b="1" i="1" dirty="0" err="1" smtClean="0"/>
              <a:t>transformation_of</a:t>
            </a:r>
            <a:r>
              <a:rPr lang="en-US" sz="2000" i="1" dirty="0" smtClean="0"/>
              <a:t> adult</a:t>
            </a:r>
            <a:endParaRPr lang="en-US" sz="20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22372" y="317473"/>
            <a:ext cx="83880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More about using ontology classes and relations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1511299" y="1208833"/>
            <a:ext cx="67805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Universality </a:t>
            </a:r>
            <a:endParaRPr lang="en-US" sz="2800" b="1" dirty="0"/>
          </a:p>
          <a:p>
            <a:r>
              <a:rPr lang="en-US" sz="2000" dirty="0" smtClean="0"/>
              <a:t>Entities should </a:t>
            </a:r>
            <a:r>
              <a:rPr lang="en-US" sz="2000" dirty="0"/>
              <a:t>have the same meanings </a:t>
            </a:r>
            <a:r>
              <a:rPr lang="en-US" sz="2000" dirty="0" smtClean="0"/>
              <a:t>on every </a:t>
            </a:r>
            <a:r>
              <a:rPr lang="en-US" sz="2000" dirty="0"/>
              <a:t>occasion of use</a:t>
            </a:r>
            <a:r>
              <a:rPr lang="en-US" sz="2000" dirty="0" smtClean="0"/>
              <a:t>. (</a:t>
            </a:r>
            <a:r>
              <a:rPr lang="en-US" sz="2000" dirty="0"/>
              <a:t>= They should refer to the same </a:t>
            </a:r>
            <a:r>
              <a:rPr lang="en-US" sz="2000" dirty="0" smtClean="0"/>
              <a:t>universal types)</a:t>
            </a:r>
          </a:p>
          <a:p>
            <a:endParaRPr lang="en-US" sz="2000" dirty="0" smtClean="0"/>
          </a:p>
          <a:p>
            <a:r>
              <a:rPr lang="en-US" sz="2000" dirty="0" smtClean="0"/>
              <a:t>Basic </a:t>
            </a:r>
            <a:r>
              <a:rPr lang="en-US" sz="2000" dirty="0"/>
              <a:t>ontological relations such as</a:t>
            </a:r>
            <a:r>
              <a:rPr lang="en-US" sz="2000" b="1" dirty="0"/>
              <a:t> </a:t>
            </a:r>
            <a:r>
              <a:rPr lang="en-US" sz="2000" b="1" i="1" dirty="0" err="1"/>
              <a:t>S</a:t>
            </a:r>
            <a:r>
              <a:rPr lang="en-US" sz="2000" b="1" i="1" dirty="0" err="1" smtClean="0"/>
              <a:t>ubClassOf</a:t>
            </a:r>
            <a:r>
              <a:rPr lang="en-US" sz="2000" b="1" i="1" dirty="0" smtClean="0"/>
              <a:t> </a:t>
            </a:r>
            <a:r>
              <a:rPr lang="en-US" sz="2000" i="1" dirty="0" smtClean="0"/>
              <a:t>and </a:t>
            </a:r>
            <a:r>
              <a:rPr lang="en-US" sz="2000" b="1" i="1" dirty="0" err="1" smtClean="0"/>
              <a:t>part_of</a:t>
            </a:r>
            <a:r>
              <a:rPr lang="en-US" sz="2000" i="1" dirty="0" smtClean="0"/>
              <a:t> </a:t>
            </a:r>
            <a:r>
              <a:rPr lang="en-US" sz="2000" i="1" dirty="0"/>
              <a:t>should be used in the same </a:t>
            </a:r>
            <a:r>
              <a:rPr lang="en-US" sz="2000" i="1" dirty="0" smtClean="0"/>
              <a:t>way </a:t>
            </a:r>
            <a:r>
              <a:rPr lang="en-US" sz="2000" dirty="0" smtClean="0"/>
              <a:t>by </a:t>
            </a:r>
            <a:r>
              <a:rPr lang="en-US" sz="2000" dirty="0"/>
              <a:t>all </a:t>
            </a:r>
            <a:r>
              <a:rPr lang="en-US" sz="2000" dirty="0" smtClean="0"/>
              <a:t>ontologies</a:t>
            </a:r>
          </a:p>
          <a:p>
            <a:r>
              <a:rPr lang="en-US" sz="2000" dirty="0" smtClean="0"/>
              <a:t>For example, if you need a non-transitive part relation, then define a new relation for this purpose.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74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5943504"/>
            <a:ext cx="9106560" cy="94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39" y="3691177"/>
            <a:ext cx="2230322" cy="21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191200" y="6199100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 err="1">
                <a:latin typeface="Arial" charset="0"/>
              </a:rPr>
              <a:t>Meissirel</a:t>
            </a:r>
            <a:r>
              <a:rPr lang="en-GB" sz="1100" b="1" dirty="0">
                <a:latin typeface="Arial" charset="0"/>
              </a:rPr>
              <a:t> C et al. PNAS 1997;94:5900-5905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©1997 by National Academy of Sciences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Symmetric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07810" y="2332442"/>
            <a:ext cx="4246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 example:</a:t>
            </a:r>
          </a:p>
          <a:p>
            <a:endParaRPr lang="en-US" sz="2400" b="1" dirty="0" smtClean="0"/>
          </a:p>
          <a:p>
            <a:r>
              <a:rPr lang="en-US" sz="2400" b="1" dirty="0"/>
              <a:t>R</a:t>
            </a:r>
            <a:r>
              <a:rPr lang="en-US" sz="2400" b="1" dirty="0" smtClean="0"/>
              <a:t>etinal ganglion cell </a:t>
            </a:r>
            <a:r>
              <a:rPr lang="en-US" sz="2400" b="1" i="1" dirty="0" err="1" smtClean="0"/>
              <a:t>connected_to</a:t>
            </a:r>
            <a:r>
              <a:rPr lang="en-US" sz="2400" b="1" i="1" dirty="0" smtClean="0"/>
              <a:t> </a:t>
            </a:r>
          </a:p>
          <a:p>
            <a:r>
              <a:rPr lang="en-US" sz="2400" b="1" dirty="0" smtClean="0"/>
              <a:t>lateral geniculate nucleus 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AND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Lateral </a:t>
            </a:r>
            <a:r>
              <a:rPr lang="en-US" sz="2400" b="1" dirty="0"/>
              <a:t>geniculate nucleus </a:t>
            </a:r>
            <a:r>
              <a:rPr lang="en-US" sz="2400" b="1" i="1" dirty="0" err="1" smtClean="0"/>
              <a:t>connected_to</a:t>
            </a:r>
            <a:r>
              <a:rPr lang="en-US" sz="2400" b="1" dirty="0" smtClean="0"/>
              <a:t> </a:t>
            </a:r>
          </a:p>
          <a:p>
            <a:r>
              <a:rPr lang="en-US" sz="2400" b="1" dirty="0" smtClean="0"/>
              <a:t>Retinal </a:t>
            </a:r>
            <a:r>
              <a:rPr lang="en-US" sz="2400" b="1" dirty="0"/>
              <a:t>ganglion </a:t>
            </a:r>
            <a:r>
              <a:rPr lang="en-US" sz="2400" b="1" dirty="0" smtClean="0"/>
              <a:t>cell</a:t>
            </a:r>
            <a:endParaRPr lang="en-US" sz="2400" b="1" dirty="0"/>
          </a:p>
          <a:p>
            <a:endParaRPr lang="en-US" sz="24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877949" y="1113274"/>
            <a:ext cx="769773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Some </a:t>
            </a:r>
            <a:r>
              <a:rPr lang="en-US" sz="2400" b="1" dirty="0" smtClean="0"/>
              <a:t>relations </a:t>
            </a:r>
            <a:r>
              <a:rPr lang="en-US" sz="2400" b="1" dirty="0"/>
              <a:t>are </a:t>
            </a:r>
            <a:r>
              <a:rPr lang="en-US" sz="2400" b="1" i="1" dirty="0" smtClean="0"/>
              <a:t>Symmetric</a:t>
            </a:r>
            <a:r>
              <a:rPr lang="en-US" sz="2400" b="1" dirty="0" smtClean="0"/>
              <a:t>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If A is </a:t>
            </a:r>
            <a:r>
              <a:rPr lang="en-US" sz="2400" b="1" i="1" dirty="0" err="1"/>
              <a:t>connected_to</a:t>
            </a:r>
            <a:r>
              <a:rPr lang="en-US" sz="2400" b="1" dirty="0"/>
              <a:t> B, then B is </a:t>
            </a:r>
            <a:r>
              <a:rPr lang="en-US" sz="2400" b="1" i="1" dirty="0" err="1"/>
              <a:t>connected_to</a:t>
            </a:r>
            <a:r>
              <a:rPr lang="en-US" sz="2400" b="1" dirty="0"/>
              <a:t> A.</a:t>
            </a:r>
          </a:p>
        </p:txBody>
      </p:sp>
    </p:spTree>
    <p:extLst>
      <p:ext uri="{BB962C8B-B14F-4D97-AF65-F5344CB8AC3E}">
        <p14:creationId xmlns:p14="http://schemas.microsoft.com/office/powerpoint/2010/main" val="7712250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3590537" y="5186087"/>
            <a:ext cx="893167" cy="839365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34189" y="2550144"/>
            <a:ext cx="1700678" cy="15471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muscle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95825" y="1691425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25982" y="1889092"/>
            <a:ext cx="13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anatomical </a:t>
            </a:r>
          </a:p>
          <a:p>
            <a:pPr algn="r"/>
            <a:r>
              <a:rPr lang="en-US" dirty="0" smtClean="0"/>
              <a:t>structure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76606" y="2929022"/>
            <a:ext cx="1041465" cy="1588"/>
          </a:xfrm>
          <a:prstGeom prst="line">
            <a:avLst/>
          </a:prstGeom>
          <a:ln w="63500" cap="flat">
            <a:solidFill>
              <a:srgbClr val="FF0000"/>
            </a:solidFill>
            <a:round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300886" y="2611838"/>
            <a:ext cx="1700678" cy="15471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lumen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62522" y="1753119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93330" y="1950786"/>
            <a:ext cx="134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anatomical </a:t>
            </a:r>
          </a:p>
          <a:p>
            <a:pPr algn="r"/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539381" y="4303229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434565" y="5247974"/>
            <a:ext cx="120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lumen </a:t>
            </a:r>
          </a:p>
          <a:p>
            <a:pPr algn="ctr"/>
            <a:r>
              <a:rPr lang="en-US" dirty="0" smtClean="0"/>
              <a:t>of gut</a:t>
            </a:r>
          </a:p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316400" y="4274217"/>
            <a:ext cx="2444432" cy="24577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515911" y="4581535"/>
            <a:ext cx="134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anatomical </a:t>
            </a:r>
          </a:p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462563" y="4568577"/>
            <a:ext cx="13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anatomical </a:t>
            </a:r>
          </a:p>
          <a:p>
            <a:pPr algn="r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16747" y="4996425"/>
            <a:ext cx="3684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6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6890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Some classes are declared to never share any instances in common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1428664" y="1038342"/>
            <a:ext cx="438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OWL </a:t>
            </a:r>
            <a:r>
              <a:rPr lang="en-US" dirty="0" err="1" smtClean="0">
                <a:solidFill>
                  <a:srgbClr val="3366FF"/>
                </a:solidFill>
              </a:rPr>
              <a:t>DisjointWith</a:t>
            </a:r>
            <a:r>
              <a:rPr lang="en-US" dirty="0" smtClean="0">
                <a:solidFill>
                  <a:srgbClr val="3366FF"/>
                </a:solidFill>
              </a:rPr>
              <a:t>   </a:t>
            </a:r>
            <a:r>
              <a:rPr lang="en-US" dirty="0" smtClean="0"/>
              <a:t>OBO: </a:t>
            </a:r>
            <a:r>
              <a:rPr lang="en-US" b="1" dirty="0" err="1" smtClean="0"/>
              <a:t>disjoint_from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762476" y="1239726"/>
            <a:ext cx="1041465" cy="1588"/>
          </a:xfrm>
          <a:prstGeom prst="line">
            <a:avLst/>
          </a:prstGeom>
          <a:ln w="63500" cap="flat">
            <a:solidFill>
              <a:srgbClr val="FF0000"/>
            </a:solidFill>
            <a:round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23962" y="5247974"/>
            <a:ext cx="951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NO!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86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32" y="257930"/>
            <a:ext cx="8229600" cy="1143000"/>
          </a:xfrm>
        </p:spPr>
        <p:txBody>
          <a:bodyPr/>
          <a:lstStyle/>
          <a:p>
            <a:r>
              <a:rPr lang="en-US" b="1" dirty="0" smtClean="0"/>
              <a:t>About </a:t>
            </a:r>
            <a:r>
              <a:rPr lang="en-US" b="1" dirty="0" err="1" smtClean="0"/>
              <a:t>reasoners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53336" y="216382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2498" y="1417638"/>
            <a:ext cx="7342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  <a:r>
              <a:rPr lang="en-US" sz="2400" b="1" dirty="0" smtClean="0"/>
              <a:t> </a:t>
            </a:r>
            <a:r>
              <a:rPr lang="en-US" sz="2400" b="1" dirty="0"/>
              <a:t>piece of software able to infer logical consequences from a set of asserted facts or </a:t>
            </a:r>
            <a:r>
              <a:rPr lang="en-US" sz="2400" b="1" dirty="0" smtClean="0"/>
              <a:t>axioms.</a:t>
            </a:r>
          </a:p>
          <a:p>
            <a:endParaRPr lang="en-US" sz="2400" b="1" dirty="0"/>
          </a:p>
          <a:p>
            <a:r>
              <a:rPr lang="en-US" sz="2400" b="1" dirty="0" smtClean="0"/>
              <a:t>They </a:t>
            </a:r>
            <a:r>
              <a:rPr lang="en-US" sz="2400" b="1" dirty="0"/>
              <a:t>are used to check the logical consistency of the </a:t>
            </a:r>
            <a:r>
              <a:rPr lang="en-US" sz="2400" b="1" dirty="0" smtClean="0"/>
              <a:t>ontologies </a:t>
            </a:r>
            <a:r>
              <a:rPr lang="en-US" sz="2400" b="1" dirty="0"/>
              <a:t>and to extend the </a:t>
            </a:r>
            <a:r>
              <a:rPr lang="en-US" sz="2400" b="1" dirty="0" smtClean="0"/>
              <a:t>ontologies </a:t>
            </a:r>
            <a:r>
              <a:rPr lang="en-US" sz="2400" b="1" dirty="0"/>
              <a:t>with "inferred" facts or axioms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8635" y="4008223"/>
            <a:ext cx="43663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For example, a </a:t>
            </a:r>
            <a:r>
              <a:rPr lang="en-US" sz="2000" b="1" dirty="0" err="1" smtClean="0">
                <a:solidFill>
                  <a:srgbClr val="0000FF"/>
                </a:solidFill>
              </a:rPr>
              <a:t>reasoner</a:t>
            </a:r>
            <a:r>
              <a:rPr lang="en-US" sz="2000" b="1" dirty="0" smtClean="0">
                <a:solidFill>
                  <a:srgbClr val="0000FF"/>
                </a:solidFill>
              </a:rPr>
              <a:t> would infer:</a:t>
            </a:r>
          </a:p>
          <a:p>
            <a:endParaRPr lang="en-US" sz="2000" b="1" dirty="0" smtClean="0">
              <a:solidFill>
                <a:srgbClr val="0000FF"/>
              </a:solidFill>
            </a:endParaRPr>
          </a:p>
          <a:p>
            <a:r>
              <a:rPr lang="en-US" sz="2000" b="1" dirty="0">
                <a:solidFill>
                  <a:srgbClr val="0000FF"/>
                </a:solidFill>
              </a:rPr>
              <a:t>Major premise: All mortals die.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Minor premise: Some men are mortals.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Conclusion: Some men die.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700" y="5675939"/>
            <a:ext cx="8091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Different </a:t>
            </a:r>
            <a:r>
              <a:rPr lang="en-US" b="1" dirty="0" err="1" smtClean="0"/>
              <a:t>reasoners</a:t>
            </a:r>
            <a:r>
              <a:rPr lang="en-US" b="1" dirty="0" smtClean="0"/>
              <a:t> can perform slightly differently. There are a number of </a:t>
            </a:r>
            <a:r>
              <a:rPr lang="en-US" b="1" dirty="0" err="1" smtClean="0"/>
              <a:t>reasoners</a:t>
            </a:r>
            <a:r>
              <a:rPr lang="en-US" b="1" dirty="0" smtClean="0"/>
              <a:t> to be aware of:</a:t>
            </a:r>
          </a:p>
          <a:p>
            <a:r>
              <a:rPr lang="en-US" b="1" dirty="0" smtClean="0"/>
              <a:t>ELK, </a:t>
            </a:r>
            <a:r>
              <a:rPr lang="en-US" b="1" dirty="0" err="1" smtClean="0"/>
              <a:t>HerMIT</a:t>
            </a:r>
            <a:r>
              <a:rPr lang="en-US" b="1" dirty="0" smtClean="0"/>
              <a:t>, Pellet, etc. We</a:t>
            </a:r>
            <a:r>
              <a:rPr lang="fr-FR" b="1" dirty="0" smtClean="0"/>
              <a:t>’</a:t>
            </a:r>
            <a:r>
              <a:rPr lang="en-US" b="1" dirty="0" err="1" smtClean="0"/>
              <a:t>ll</a:t>
            </a:r>
            <a:r>
              <a:rPr lang="en-US" b="1" dirty="0" smtClean="0"/>
              <a:t> use these later in the protégé tutorial.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05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23738"/>
            <a:ext cx="8229600" cy="1143000"/>
          </a:xfrm>
          <a:ln/>
        </p:spPr>
        <p:txBody>
          <a:bodyPr>
            <a:normAutofit/>
          </a:bodyPr>
          <a:lstStyle/>
          <a:p>
            <a:r>
              <a:rPr lang="en-US" sz="3600" b="1" dirty="0" smtClean="0"/>
              <a:t>Different kinds of definitions</a:t>
            </a:r>
            <a:endParaRPr lang="en-US" sz="3600" b="1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39527"/>
            <a:ext cx="8579138" cy="4525963"/>
          </a:xfrm>
          <a:ln/>
        </p:spPr>
        <p:txBody>
          <a:bodyPr>
            <a:noAutofit/>
          </a:bodyPr>
          <a:lstStyle/>
          <a:p>
            <a:pPr marL="625056">
              <a:buFont typeface="Wingdings" charset="2"/>
              <a:buChar char="§"/>
            </a:pPr>
            <a:r>
              <a:rPr lang="en-US" sz="2400" dirty="0" smtClean="0"/>
              <a:t>An </a:t>
            </a:r>
            <a:r>
              <a:rPr lang="en-US" sz="2400" dirty="0"/>
              <a:t>ontology is a collection of </a:t>
            </a:r>
            <a:r>
              <a:rPr lang="en-US" sz="2400" b="1" dirty="0"/>
              <a:t>axioms</a:t>
            </a:r>
            <a:endParaRPr lang="en-US" sz="2400" dirty="0"/>
          </a:p>
          <a:p>
            <a:pPr marL="651834" lvl="1" indent="0">
              <a:spcBef>
                <a:spcPts val="941"/>
              </a:spcBef>
              <a:buNone/>
            </a:pPr>
            <a:r>
              <a:rPr lang="en-US" sz="2400" dirty="0"/>
              <a:t>An axiom is simply a </a:t>
            </a:r>
            <a:r>
              <a:rPr lang="en-US" sz="2400" i="1" dirty="0"/>
              <a:t>sentence</a:t>
            </a:r>
            <a:r>
              <a:rPr lang="en-US" sz="2400" dirty="0"/>
              <a:t> or a </a:t>
            </a:r>
            <a:r>
              <a:rPr lang="en-US" sz="2400" i="1" dirty="0"/>
              <a:t>statement</a:t>
            </a:r>
            <a:endParaRPr lang="en-US" sz="2400" dirty="0"/>
          </a:p>
          <a:p>
            <a:pPr marL="625056">
              <a:spcBef>
                <a:spcPts val="941"/>
              </a:spcBef>
              <a:buFont typeface="Wingdings" charset="2"/>
              <a:buChar char="§"/>
            </a:pPr>
            <a:r>
              <a:rPr lang="en-US" sz="2400" dirty="0"/>
              <a:t>Axioms can be</a:t>
            </a:r>
          </a:p>
          <a:p>
            <a:pPr marL="937584" lvl="1">
              <a:spcBef>
                <a:spcPts val="941"/>
              </a:spcBef>
              <a:buFont typeface="Wingdings" charset="2"/>
              <a:buChar char="§"/>
            </a:pPr>
            <a:r>
              <a:rPr lang="en-US" sz="2400" b="1" dirty="0"/>
              <a:t>non-logical </a:t>
            </a:r>
            <a:r>
              <a:rPr lang="en-US" sz="2400" dirty="0"/>
              <a:t>(aka </a:t>
            </a:r>
            <a:r>
              <a:rPr lang="ja-JP" altLang="en-US" sz="2400" dirty="0"/>
              <a:t>“</a:t>
            </a:r>
            <a:r>
              <a:rPr lang="en-US" sz="2400" dirty="0"/>
              <a:t>annotations</a:t>
            </a:r>
            <a:r>
              <a:rPr lang="ja-JP" altLang="en-US" sz="2400" dirty="0" smtClean="0"/>
              <a:t>”</a:t>
            </a:r>
            <a:r>
              <a:rPr lang="en-US" altLang="ja-JP" sz="2400" dirty="0" smtClean="0"/>
              <a:t> or “text definitions”</a:t>
            </a:r>
            <a:r>
              <a:rPr lang="en-US" sz="2400" dirty="0" smtClean="0"/>
              <a:t>)</a:t>
            </a:r>
            <a:endParaRPr lang="en-US" sz="2400" dirty="0"/>
          </a:p>
          <a:p>
            <a:pPr marL="1364412" lvl="2" indent="-342900">
              <a:spcBef>
                <a:spcPts val="941"/>
              </a:spcBef>
            </a:pPr>
            <a:r>
              <a:rPr lang="en-US" dirty="0" smtClean="0"/>
              <a:t>E.G. </a:t>
            </a:r>
            <a:r>
              <a:rPr lang="en-US" dirty="0"/>
              <a:t>GO_0000262 has synonym </a:t>
            </a:r>
            <a:r>
              <a:rPr lang="ja-JP" altLang="en-US" dirty="0"/>
              <a:t>‘</a:t>
            </a:r>
            <a:r>
              <a:rPr lang="en-US" dirty="0" err="1"/>
              <a:t>mtDNA</a:t>
            </a:r>
            <a:r>
              <a:rPr lang="ja-JP" altLang="en-US" dirty="0"/>
              <a:t>’</a:t>
            </a:r>
            <a:endParaRPr lang="en-US" dirty="0"/>
          </a:p>
          <a:p>
            <a:pPr marL="1364412" lvl="2" indent="-342900">
              <a:spcBef>
                <a:spcPts val="941"/>
              </a:spcBef>
            </a:pPr>
            <a:r>
              <a:rPr lang="en-US" dirty="0"/>
              <a:t>opaque to </a:t>
            </a:r>
            <a:r>
              <a:rPr lang="en-US" dirty="0" err="1"/>
              <a:t>reasoners</a:t>
            </a:r>
            <a:endParaRPr lang="en-US" dirty="0"/>
          </a:p>
          <a:p>
            <a:pPr marL="937584" lvl="1">
              <a:spcBef>
                <a:spcPts val="941"/>
              </a:spcBef>
              <a:buFont typeface="Wingdings" charset="2"/>
              <a:buChar char="§"/>
            </a:pPr>
            <a:r>
              <a:rPr lang="en-US" sz="2400" b="1" dirty="0"/>
              <a:t>logical</a:t>
            </a:r>
            <a:endParaRPr lang="en-US" sz="2400" b="1" dirty="0">
              <a:ea typeface="ヒラギノ角ゴ ProN W6" charset="0"/>
              <a:cs typeface="ヒラギノ角ゴ ProN W6" charset="0"/>
            </a:endParaRPr>
          </a:p>
          <a:p>
            <a:pPr marL="1364412" lvl="2" indent="-342900">
              <a:spcBef>
                <a:spcPts val="941"/>
              </a:spcBef>
            </a:pPr>
            <a:r>
              <a:rPr lang="en-US" dirty="0"/>
              <a:t>well-defined semantics</a:t>
            </a:r>
          </a:p>
          <a:p>
            <a:pPr marL="1364412" lvl="2" indent="-342900">
              <a:spcBef>
                <a:spcPts val="941"/>
              </a:spcBef>
            </a:pPr>
            <a:r>
              <a:rPr lang="en-US" dirty="0"/>
              <a:t>understood by </a:t>
            </a:r>
            <a:r>
              <a:rPr lang="en-US" dirty="0" err="1"/>
              <a:t>reasoners</a:t>
            </a:r>
            <a:endParaRPr lang="en-US" dirty="0"/>
          </a:p>
          <a:p>
            <a:pPr marL="1364412" lvl="2" indent="-342900">
              <a:spcBef>
                <a:spcPts val="941"/>
              </a:spcBef>
            </a:pPr>
            <a:r>
              <a:rPr lang="en-US" dirty="0"/>
              <a:t>Example: </a:t>
            </a:r>
            <a:r>
              <a:rPr lang="en-US" b="1" dirty="0" err="1"/>
              <a:t>SubClassOf</a:t>
            </a:r>
            <a:r>
              <a:rPr lang="en-US" b="1" dirty="0"/>
              <a:t> </a:t>
            </a:r>
            <a:r>
              <a:rPr lang="en-US" dirty="0" smtClean="0"/>
              <a:t>axioms</a:t>
            </a:r>
          </a:p>
          <a:p>
            <a:pPr marL="1364412" lvl="2" indent="-342900">
              <a:spcBef>
                <a:spcPts val="941"/>
              </a:spcBef>
            </a:pPr>
            <a:r>
              <a:rPr lang="en-US" dirty="0" smtClean="0"/>
              <a:t>Arguments </a:t>
            </a:r>
            <a:r>
              <a:rPr lang="en-US" dirty="0"/>
              <a:t>can be </a:t>
            </a:r>
            <a:r>
              <a:rPr lang="en-US" i="1" dirty="0"/>
              <a:t>classes</a:t>
            </a:r>
            <a:r>
              <a:rPr lang="en-US" dirty="0"/>
              <a:t> or </a:t>
            </a:r>
            <a:r>
              <a:rPr lang="en-US" i="1" dirty="0"/>
              <a:t>class </a:t>
            </a:r>
            <a:r>
              <a:rPr lang="en-US" dirty="0" smtClean="0"/>
              <a:t>expressions (for example, the class of things that are parts of the leg)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9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228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natomy ontologies: </a:t>
            </a:r>
            <a:br>
              <a:rPr lang="en-US" b="1" dirty="0" smtClean="0"/>
            </a:br>
            <a:r>
              <a:rPr lang="en-US" b="1" dirty="0" smtClean="0"/>
              <a:t>Exemplar use case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931" y="1485746"/>
            <a:ext cx="8301121" cy="5347917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makes anatomy ontologies different?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What kinds of anatomy ontologies exist? 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Anatomy of an anatomy ontology class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Upper ontologies</a:t>
            </a:r>
          </a:p>
          <a:p>
            <a:pPr marL="514350" indent="-514350" algn="l">
              <a:buAutoNum type="arabicPeriod"/>
            </a:pPr>
            <a:r>
              <a:rPr lang="en-US" sz="3600" b="1" dirty="0" smtClean="0">
                <a:solidFill>
                  <a:schemeClr val="tx2"/>
                </a:solidFill>
              </a:rPr>
              <a:t>How are anatomy ontologies used?</a:t>
            </a:r>
          </a:p>
          <a:p>
            <a:pPr algn="l"/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6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24" y="755162"/>
            <a:ext cx="8229600" cy="5351463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sz="4600" dirty="0" smtClean="0">
                <a:ea typeface="+mn-ea"/>
                <a:cs typeface="+mn-cs"/>
              </a:rPr>
              <a:t> </a:t>
            </a:r>
            <a:r>
              <a:rPr lang="en-US" sz="5100" b="1" dirty="0"/>
              <a:t>T</a:t>
            </a:r>
            <a:r>
              <a:rPr lang="en-US" sz="5100" b="1" dirty="0" smtClean="0"/>
              <a:t>here are many useful ways to classify parts of organisms: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en-US" sz="1500" b="1" dirty="0" smtClean="0">
              <a:solidFill>
                <a:srgbClr val="1F497D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parts and their arrangement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relation to other structures</a:t>
            </a:r>
          </a:p>
          <a:p>
            <a:pPr lvl="3">
              <a:buNone/>
            </a:pPr>
            <a:r>
              <a:rPr lang="en-US" sz="3200" b="1" dirty="0" smtClean="0">
                <a:solidFill>
                  <a:srgbClr val="1F497D"/>
                </a:solidFill>
              </a:rPr>
              <a:t>	what is it: part of; connected to; adjacent to, overlapping?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shape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function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developmental origins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species or </a:t>
            </a:r>
            <a:r>
              <a:rPr lang="en-US" sz="3200" b="1" dirty="0" err="1" smtClean="0">
                <a:solidFill>
                  <a:srgbClr val="1F497D"/>
                </a:solidFill>
              </a:rPr>
              <a:t>clade</a:t>
            </a:r>
            <a:r>
              <a:rPr lang="en-US" sz="3200" b="1" dirty="0" smtClean="0">
                <a:solidFill>
                  <a:srgbClr val="1F497D"/>
                </a:solidFill>
              </a:rPr>
              <a:t> </a:t>
            </a:r>
          </a:p>
          <a:p>
            <a:pPr lvl="2">
              <a:buFont typeface="Wingdings" charset="2"/>
              <a:buChar char="§"/>
            </a:pPr>
            <a:r>
              <a:rPr lang="en-US" sz="3200" b="1" dirty="0" smtClean="0">
                <a:solidFill>
                  <a:srgbClr val="1F497D"/>
                </a:solidFill>
              </a:rPr>
              <a:t>its evolutionary history</a:t>
            </a:r>
          </a:p>
          <a:p>
            <a:pPr lvl="1">
              <a:defRPr/>
            </a:pPr>
            <a:endParaRPr lang="en-US" sz="2200" dirty="0" smtClean="0"/>
          </a:p>
          <a:p>
            <a:pPr lvl="2">
              <a:defRPr/>
            </a:pPr>
            <a:endParaRPr lang="en-US" sz="22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None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008" y="6315352"/>
            <a:ext cx="84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Cajal</a:t>
            </a:r>
            <a:r>
              <a:rPr lang="en-US" sz="1600" dirty="0" smtClean="0"/>
              <a:t> 1915, “Accept </a:t>
            </a:r>
            <a:r>
              <a:rPr lang="en-US" sz="1600" dirty="0"/>
              <a:t>the view that nothing in nature is useless, even from the human point of view</a:t>
            </a:r>
            <a:r>
              <a:rPr lang="en-US" sz="1600" dirty="0" smtClean="0"/>
              <a:t>.”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18" y="3838468"/>
            <a:ext cx="3394206" cy="22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6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 all classification is useful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201" y="5119048"/>
            <a:ext cx="760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Be practical: Build ontologies for what you need and for what can be reused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0652" y="2089478"/>
            <a:ext cx="82361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About thirty years ago there was much talk that geologists ought only to observe and not </a:t>
            </a:r>
            <a:r>
              <a:rPr lang="en-US" sz="2400" b="1" i="1" dirty="0" err="1">
                <a:solidFill>
                  <a:schemeClr val="tx2"/>
                </a:solidFill>
              </a:rPr>
              <a:t>theorise</a:t>
            </a:r>
            <a:r>
              <a:rPr lang="en-US" sz="2400" b="1" i="1" dirty="0">
                <a:solidFill>
                  <a:schemeClr val="tx2"/>
                </a:solidFill>
              </a:rPr>
              <a:t>; and I well remember some one saying that at this rate a man might as well go into a gravel-pit and count the pebbles and describe the </a:t>
            </a:r>
            <a:r>
              <a:rPr lang="en-US" sz="2400" b="1" i="1" dirty="0" err="1">
                <a:solidFill>
                  <a:schemeClr val="tx2"/>
                </a:solidFill>
              </a:rPr>
              <a:t>colours</a:t>
            </a:r>
            <a:r>
              <a:rPr lang="en-US" sz="2400" b="1" i="1" dirty="0">
                <a:solidFill>
                  <a:schemeClr val="tx2"/>
                </a:solidFill>
              </a:rPr>
              <a:t>.</a:t>
            </a:r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C. Darwin</a:t>
            </a:r>
          </a:p>
        </p:txBody>
      </p:sp>
    </p:spTree>
    <p:extLst>
      <p:ext uri="{BB962C8B-B14F-4D97-AF65-F5344CB8AC3E}">
        <p14:creationId xmlns:p14="http://schemas.microsoft.com/office/powerpoint/2010/main" val="420900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88" y="3655689"/>
            <a:ext cx="4024020" cy="3026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Classifying anatomy</a:t>
            </a:r>
            <a:endParaRPr lang="en-US" sz="4000" b="1" dirty="0"/>
          </a:p>
        </p:txBody>
      </p:sp>
      <p:sp>
        <p:nvSpPr>
          <p:cNvPr id="5" name="Oval 4"/>
          <p:cNvSpPr/>
          <p:nvPr/>
        </p:nvSpPr>
        <p:spPr>
          <a:xfrm>
            <a:off x="5875158" y="3014491"/>
            <a:ext cx="2086355" cy="222376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294195" y="2037643"/>
            <a:ext cx="3745070" cy="365414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044" y="2275730"/>
            <a:ext cx="328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appendage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20642" y="3074280"/>
            <a:ext cx="1463806" cy="138650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antenna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1466" y="3426049"/>
            <a:ext cx="1079493" cy="1059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ore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67394" y="3126111"/>
            <a:ext cx="869104" cy="3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wing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86279" y="3902399"/>
            <a:ext cx="1023399" cy="9082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hindwing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22" y="1543821"/>
            <a:ext cx="2293204" cy="21110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79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Relationships record classifications too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2776805" y="4574303"/>
            <a:ext cx="1279280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48235" y="3698449"/>
            <a:ext cx="2850392" cy="24954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9433" y="3900345"/>
            <a:ext cx="24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part_of</a:t>
            </a:r>
            <a:r>
              <a:rPr lang="en-US" b="1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 </a:t>
            </a:r>
            <a:r>
              <a:rPr lang="en-US" i="1" dirty="0" smtClean="0"/>
              <a:t>‘</a:t>
            </a:r>
            <a:r>
              <a:rPr lang="en-US" dirty="0" smtClean="0"/>
              <a:t>thoracic segment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89" y="3480832"/>
            <a:ext cx="3902538" cy="2935102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568536" y="4700787"/>
            <a:ext cx="1191673" cy="12826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53810" y="2458800"/>
            <a:ext cx="74330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‘leg’ </a:t>
            </a:r>
            <a:r>
              <a:rPr lang="en-US" sz="2400" i="1" dirty="0" err="1" smtClean="0">
                <a:solidFill>
                  <a:srgbClr val="3366FF"/>
                </a:solidFill>
              </a:rPr>
              <a:t>SubClassOf</a:t>
            </a:r>
            <a:r>
              <a:rPr lang="en-US" sz="2400" i="1" dirty="0" smtClean="0">
                <a:solidFill>
                  <a:srgbClr val="3366FF"/>
                </a:solidFill>
              </a:rPr>
              <a:t> </a:t>
            </a:r>
            <a:r>
              <a:rPr lang="en-US" sz="2400" b="1" dirty="0" err="1" smtClean="0"/>
              <a:t>part_of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some </a:t>
            </a:r>
            <a:r>
              <a:rPr lang="en-US" sz="2400" dirty="0" smtClean="0"/>
              <a:t>thoracic segment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5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l="5556" t="6195" r="5556" b="10164"/>
          <a:stretch>
            <a:fillRect/>
          </a:stretch>
        </p:blipFill>
        <p:spPr bwMode="auto">
          <a:xfrm>
            <a:off x="199216" y="1856928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luster"/>
          <p:cNvPicPr>
            <a:picLocks noChangeAspect="1" noChangeArrowheads="1"/>
          </p:cNvPicPr>
          <p:nvPr/>
        </p:nvPicPr>
        <p:blipFill>
          <a:blip r:embed="rId4"/>
          <a:srcRect l="58746" t="19022" r="14099" b="2174"/>
          <a:stretch>
            <a:fillRect/>
          </a:stretch>
        </p:blipFill>
        <p:spPr bwMode="auto">
          <a:xfrm>
            <a:off x="7706504" y="1798191"/>
            <a:ext cx="1016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80216" y="1477516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MouseEcotope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663641" y="1409253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GlyProt</a:t>
            </a:r>
            <a:endParaRPr 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0654" y="3750816"/>
            <a:ext cx="3048000" cy="3032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 flipV="1">
            <a:off x="7608079" y="3661916"/>
            <a:ext cx="990600" cy="1698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cluster"/>
          <p:cNvPicPr>
            <a:picLocks noChangeAspect="1" noChangeArrowheads="1"/>
          </p:cNvPicPr>
          <p:nvPr/>
        </p:nvPicPr>
        <p:blipFill>
          <a:blip r:embed="rId4"/>
          <a:srcRect t="2729" r="40619" b="82876"/>
          <a:stretch>
            <a:fillRect/>
          </a:stretch>
        </p:blipFill>
        <p:spPr bwMode="auto">
          <a:xfrm>
            <a:off x="1439054" y="4535041"/>
            <a:ext cx="4152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70741" y="4496941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DiabetInGene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570816" y="5670103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GluChem</a:t>
            </a:r>
            <a:endParaRPr lang="en-US" b="1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 flipH="1" flipV="1">
            <a:off x="2783666" y="4760466"/>
            <a:ext cx="127000" cy="7667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flipH="1" flipV="1">
            <a:off x="3521854" y="6132066"/>
            <a:ext cx="127000" cy="5889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rot="10800000"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237816" y="2072828"/>
            <a:ext cx="1981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1" i="1"/>
              <a:t>sphingolipid </a:t>
            </a:r>
          </a:p>
          <a:p>
            <a:pPr algn="ctr"/>
            <a:r>
              <a:rPr lang="en-US" sz="2000" b="1" i="1"/>
              <a:t>transporter </a:t>
            </a:r>
          </a:p>
          <a:p>
            <a:pPr algn="ctr"/>
            <a:r>
              <a:rPr lang="en-US" sz="2000" b="1" i="1"/>
              <a:t>activity</a:t>
            </a:r>
          </a:p>
        </p:txBody>
      </p:sp>
      <p:cxnSp>
        <p:nvCxnSpPr>
          <p:cNvPr id="16" name="AutoShape 15"/>
          <p:cNvCxnSpPr>
            <a:cxnSpLocks noChangeShapeType="1"/>
            <a:stCxn id="8" idx="3"/>
            <a:endCxn id="15" idx="1"/>
          </p:cNvCxnSpPr>
          <p:nvPr/>
        </p:nvCxnSpPr>
        <p:spPr bwMode="auto">
          <a:xfrm flipV="1">
            <a:off x="3332941" y="2644328"/>
            <a:ext cx="904875" cy="1258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15" idx="2"/>
            <a:endCxn id="14" idx="1"/>
          </p:cNvCxnSpPr>
          <p:nvPr/>
        </p:nvCxnSpPr>
        <p:spPr bwMode="auto">
          <a:xfrm rot="5400000">
            <a:off x="2833276" y="4031406"/>
            <a:ext cx="3210719" cy="15795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15" idx="3"/>
            <a:endCxn id="9" idx="1"/>
          </p:cNvCxnSpPr>
          <p:nvPr/>
        </p:nvCxnSpPr>
        <p:spPr bwMode="auto">
          <a:xfrm>
            <a:off x="6219016" y="2644328"/>
            <a:ext cx="1370013" cy="1103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9" name="AutoShape 18"/>
          <p:cNvCxnSpPr>
            <a:cxnSpLocks noChangeShapeType="1"/>
            <a:stCxn id="13" idx="1"/>
            <a:endCxn id="15" idx="2"/>
          </p:cNvCxnSpPr>
          <p:nvPr/>
        </p:nvCxnSpPr>
        <p:spPr bwMode="auto">
          <a:xfrm flipV="1">
            <a:off x="2910666" y="3215828"/>
            <a:ext cx="2317750" cy="19280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605118" y="80070"/>
            <a:ext cx="8142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Common controlled vocabularies indicate the same meaning under different annotation circumstances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6919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34360" y="293468"/>
            <a:ext cx="8353823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300" b="1" dirty="0" smtClean="0"/>
              <a:t>The knowledge in an ontology can make the reasons for classification explicit</a:t>
            </a:r>
          </a:p>
          <a:p>
            <a:pPr marL="914400" lvl="2" indent="0">
              <a:buNone/>
            </a:pPr>
            <a:endParaRPr lang="en-US" sz="2400" b="1" dirty="0" smtClean="0"/>
          </a:p>
          <a:p>
            <a:pPr marL="914400" lvl="2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Any sense organ that functions in the detection of smell is an olfactory sense organ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455878" y="316330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2838" y="319049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3631" y="432230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793542" y="404709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6755" y="4106364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541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1180831" y="1591574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61089" y="998606"/>
            <a:ext cx="1888339" cy="195841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45337" y="1184702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sense organ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487821" y="1743988"/>
            <a:ext cx="1172498" cy="11969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61565" y="606118"/>
            <a:ext cx="2461628" cy="232433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06936" y="1012498"/>
            <a:ext cx="207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capable_of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5367A"/>
                </a:solidFill>
              </a:rPr>
              <a:t>some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detection of smell</a:t>
            </a:r>
            <a:endParaRPr lang="en-US" dirty="0"/>
          </a:p>
        </p:txBody>
      </p:sp>
      <p:sp>
        <p:nvSpPr>
          <p:cNvPr id="29" name="Down Arrow 28"/>
          <p:cNvSpPr/>
          <p:nvPr/>
        </p:nvSpPr>
        <p:spPr>
          <a:xfrm rot="16200000">
            <a:off x="7308778" y="1162002"/>
            <a:ext cx="484632" cy="978408"/>
          </a:xfrm>
          <a:prstGeom prst="down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3075903" y="1684044"/>
            <a:ext cx="612175" cy="586207"/>
          </a:xfrm>
          <a:prstGeom prst="mathPlus">
            <a:avLst/>
          </a:prstGeom>
          <a:solidFill>
            <a:schemeClr val="accent1">
              <a:lumMod val="75000"/>
            </a:schemeClr>
          </a:solidFill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0714" y="1161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714" y="207131"/>
            <a:ext cx="691566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 smtClean="0">
                <a:solidFill>
                  <a:srgbClr val="1F497D"/>
                </a:solidFill>
              </a:rPr>
              <a:t>Classifying </a:t>
            </a:r>
            <a:endParaRPr lang="en-US" sz="3200" b="1" dirty="0">
              <a:solidFill>
                <a:srgbClr val="1F497D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346207" y="3072089"/>
            <a:ext cx="4187630" cy="278997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23167" y="3099273"/>
            <a:ext cx="4375786" cy="27627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23960" y="4231083"/>
            <a:ext cx="183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sense organ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83871" y="3955874"/>
            <a:ext cx="168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capable_of</a:t>
            </a:r>
            <a:r>
              <a:rPr lang="en-US" sz="2000" b="1" dirty="0" smtClean="0"/>
              <a:t> </a:t>
            </a:r>
            <a:r>
              <a:rPr lang="en-US" sz="2000" i="1" dirty="0" smtClean="0">
                <a:solidFill>
                  <a:srgbClr val="75367A"/>
                </a:solidFill>
              </a:rPr>
              <a:t>some</a:t>
            </a:r>
            <a:r>
              <a:rPr lang="en-US" sz="2000" dirty="0" smtClean="0"/>
              <a:t> detection of smell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46657" y="3361996"/>
            <a:ext cx="141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olfactory</a:t>
            </a:r>
          </a:p>
          <a:p>
            <a:r>
              <a:rPr lang="en-US" sz="2000" dirty="0" smtClean="0"/>
              <a:t> sense</a:t>
            </a:r>
          </a:p>
          <a:p>
            <a:r>
              <a:rPr lang="en-US" sz="2000" dirty="0" smtClean="0"/>
              <a:t> organ</a:t>
            </a:r>
            <a:endParaRPr lang="en-US" sz="2000" dirty="0"/>
          </a:p>
        </p:txBody>
      </p:sp>
      <p:sp>
        <p:nvSpPr>
          <p:cNvPr id="36" name="Oval 35"/>
          <p:cNvSpPr/>
          <p:nvPr/>
        </p:nvSpPr>
        <p:spPr>
          <a:xfrm>
            <a:off x="3656319" y="4432310"/>
            <a:ext cx="1172498" cy="119699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6777" y="5762519"/>
            <a:ext cx="8665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solidFill>
                  <a:schemeClr val="tx2"/>
                </a:solidFill>
              </a:rPr>
              <a:t>=&gt; These are necessary and sufficient conditions, also called an equivalent class axiom</a:t>
            </a:r>
          </a:p>
        </p:txBody>
      </p:sp>
    </p:spTree>
    <p:extLst>
      <p:ext uri="{BB962C8B-B14F-4D97-AF65-F5344CB8AC3E}">
        <p14:creationId xmlns:p14="http://schemas.microsoft.com/office/powerpoint/2010/main" val="35102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0663" y="188913"/>
            <a:ext cx="8704389" cy="6001065"/>
            <a:chOff x="1840770" y="20665754"/>
            <a:chExt cx="11632421" cy="6877075"/>
          </a:xfrm>
        </p:grpSpPr>
        <p:pic>
          <p:nvPicPr>
            <p:cNvPr id="44035" name="Picture 3" descr="Picture 2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40770" y="22078442"/>
              <a:ext cx="9480555" cy="5283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37" name="TextBox 6"/>
            <p:cNvSpPr txBox="1">
              <a:spLocks noChangeArrowheads="1"/>
            </p:cNvSpPr>
            <p:nvPr/>
          </p:nvSpPr>
          <p:spPr bwMode="auto">
            <a:xfrm>
              <a:off x="7204767" y="25320791"/>
              <a:ext cx="6268424" cy="2222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Clr>
                  <a:schemeClr val="accent1"/>
                </a:buClr>
                <a:defRPr/>
              </a:pPr>
              <a:r>
                <a:rPr lang="en-US" sz="2400" b="1" dirty="0" smtClean="0">
                  <a:solidFill>
                    <a:srgbClr val="000000"/>
                  </a:solidFill>
                </a:rPr>
                <a:t>It </a:t>
              </a:r>
              <a:r>
                <a:rPr lang="en-US" sz="2400" b="1" dirty="0">
                  <a:solidFill>
                    <a:srgbClr val="000000"/>
                  </a:solidFill>
                </a:rPr>
                <a:t>is difficult to keep track of 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multiple classification </a:t>
              </a:r>
              <a:r>
                <a:rPr lang="en-US" sz="2400" b="1" dirty="0">
                  <a:solidFill>
                    <a:srgbClr val="000000"/>
                  </a:solidFill>
                </a:rPr>
                <a:t>chains 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and: 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 smtClean="0">
                  <a:solidFill>
                    <a:srgbClr val="000000"/>
                  </a:solidFill>
                </a:rPr>
                <a:t>ensure completeness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 smtClean="0">
                  <a:solidFill>
                    <a:srgbClr val="000000"/>
                  </a:solidFill>
                </a:rPr>
                <a:t>avoid redundancy</a:t>
              </a:r>
            </a:p>
            <a:p>
              <a:pPr marL="342900" indent="-342900">
                <a:buFont typeface="Arial"/>
                <a:buChar char="•"/>
                <a:defRPr/>
              </a:pPr>
              <a:r>
                <a:rPr lang="en-US" sz="2400" b="1" dirty="0">
                  <a:solidFill>
                    <a:srgbClr val="000000"/>
                  </a:solidFill>
                </a:rPr>
                <a:t>a</a:t>
              </a:r>
              <a:r>
                <a:rPr lang="en-US" sz="2400" b="1" dirty="0" smtClean="0">
                  <a:solidFill>
                    <a:srgbClr val="000000"/>
                  </a:solidFill>
                </a:rPr>
                <a:t>void true path rule violation</a:t>
              </a:r>
            </a:p>
          </p:txBody>
        </p:sp>
        <p:sp>
          <p:nvSpPr>
            <p:cNvPr id="69638" name="TextBox 7"/>
            <p:cNvSpPr txBox="1">
              <a:spLocks noChangeArrowheads="1"/>
            </p:cNvSpPr>
            <p:nvPr/>
          </p:nvSpPr>
          <p:spPr bwMode="auto">
            <a:xfrm>
              <a:off x="2273559" y="20665754"/>
              <a:ext cx="10557795" cy="12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32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Why create class equivalent classes and class restrictions?</a:t>
              </a:r>
              <a:endParaRPr lang="en-US" sz="32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Compositionality and avoiding asserted multiple inheritance</a:t>
            </a:r>
            <a:endParaRPr lang="en-US" sz="3600" b="1" dirty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20" y="959268"/>
            <a:ext cx="1143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2608" y="2217194"/>
            <a:ext cx="82955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can logically define composed </a:t>
            </a:r>
            <a:r>
              <a:rPr lang="en-US" sz="2800" b="1" dirty="0" smtClean="0"/>
              <a:t>classes and create </a:t>
            </a:r>
            <a:r>
              <a:rPr lang="en-US" sz="2800" b="1" dirty="0"/>
              <a:t>complex </a:t>
            </a:r>
            <a:r>
              <a:rPr lang="en-US" sz="2800" b="1" dirty="0" smtClean="0"/>
              <a:t>definitions </a:t>
            </a:r>
            <a:r>
              <a:rPr lang="en-US" sz="2800" b="1" dirty="0"/>
              <a:t>from simpler </a:t>
            </a:r>
            <a:r>
              <a:rPr lang="en-US" sz="2800" b="1" dirty="0" smtClean="0"/>
              <a:t>ones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 smtClean="0"/>
              <a:t>aka</a:t>
            </a:r>
            <a:r>
              <a:rPr lang="en-US" sz="2400" dirty="0"/>
              <a:t>: building blocks, cross-products, logical definitions</a:t>
            </a:r>
          </a:p>
          <a:p>
            <a:r>
              <a:rPr lang="en-US" sz="2800" b="1" dirty="0" smtClean="0"/>
              <a:t>Descriptions </a:t>
            </a:r>
            <a:r>
              <a:rPr lang="en-US" sz="2800" b="1" dirty="0"/>
              <a:t>can be composed at any time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Ontology construction time (pre-composition)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Annotation time (post-composition)</a:t>
            </a:r>
          </a:p>
          <a:p>
            <a:r>
              <a:rPr lang="en-US" sz="2800" b="1" dirty="0" smtClean="0"/>
              <a:t>Formal </a:t>
            </a:r>
            <a:r>
              <a:rPr lang="en-US" sz="2800" b="1" dirty="0"/>
              <a:t>necessary and sufficient definitions + a </a:t>
            </a:r>
            <a:r>
              <a:rPr lang="en-US" sz="2800" b="1" dirty="0" err="1"/>
              <a:t>reasoner</a:t>
            </a:r>
            <a:endParaRPr lang="en-US" sz="2800" b="1" dirty="0"/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A</a:t>
            </a:r>
            <a:r>
              <a:rPr lang="en-US" sz="2400" dirty="0" smtClean="0"/>
              <a:t>utomatic </a:t>
            </a:r>
            <a:r>
              <a:rPr lang="en-US" sz="2400" dirty="0"/>
              <a:t>(and therefore manageable) classification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400" dirty="0"/>
              <a:t>R</a:t>
            </a:r>
            <a:r>
              <a:rPr lang="en-US" sz="2400" dirty="0" smtClean="0"/>
              <a:t>equires subtype classification, </a:t>
            </a:r>
            <a:r>
              <a:rPr lang="en-US" sz="2400" dirty="0"/>
              <a:t>so apart from the root </a:t>
            </a:r>
            <a:r>
              <a:rPr lang="en-US" sz="2400" dirty="0" smtClean="0"/>
              <a:t>term(</a:t>
            </a:r>
            <a:r>
              <a:rPr lang="en-US" sz="2400" dirty="0"/>
              <a:t>s), no term should lack </a:t>
            </a:r>
            <a:r>
              <a:rPr lang="en-US" sz="2400" dirty="0" smtClean="0"/>
              <a:t>a superclass parent.</a:t>
            </a:r>
            <a:endParaRPr lang="en-US" sz="2400" dirty="0"/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70100" y="1720334"/>
            <a:ext cx="4608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Let the </a:t>
            </a:r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reasoner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do the work!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9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608" y="261866"/>
            <a:ext cx="8692443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post-composed versus pre-composed anatomical entities are logically equivalent</a:t>
            </a:r>
            <a:endParaRPr lang="en-US" sz="3200" b="1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8485" y="1575956"/>
            <a:ext cx="7620000" cy="1549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Plasma membrane of spermatocyte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Plasma membrane</a:t>
            </a:r>
            <a:r>
              <a:rPr lang="en-US" dirty="0"/>
              <a:t> </a:t>
            </a:r>
            <a:r>
              <a:rPr lang="en-US" dirty="0">
                <a:latin typeface="Courier" charset="0"/>
              </a:rPr>
              <a:t>[GO CC]</a:t>
            </a:r>
          </a:p>
          <a:p>
            <a:pPr lvl="2"/>
            <a:r>
              <a:rPr lang="en-US" dirty="0">
                <a:solidFill>
                  <a:srgbClr val="800000"/>
                </a:solidFill>
              </a:rPr>
              <a:t>Spermatocyte</a:t>
            </a:r>
            <a:r>
              <a:rPr lang="en-US" dirty="0"/>
              <a:t> </a:t>
            </a:r>
            <a:r>
              <a:rPr lang="en-US" dirty="0" smtClean="0">
                <a:latin typeface="Courier" charset="0"/>
              </a:rPr>
              <a:t>[Cell Ontology]</a:t>
            </a:r>
            <a:endParaRPr lang="en-US" dirty="0">
              <a:latin typeface="Courier" charset="0"/>
            </a:endParaRP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979575" y="4430404"/>
            <a:ext cx="694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Optima" charset="0"/>
              </a:rPr>
              <a:t>plasma membrane </a:t>
            </a:r>
            <a:r>
              <a:rPr lang="en-US" sz="2400" dirty="0" smtClean="0">
                <a:latin typeface="Optima" charset="0"/>
              </a:rPr>
              <a:t>and </a:t>
            </a:r>
            <a:r>
              <a:rPr lang="en-US" sz="2400" b="1" i="1" dirty="0" err="1">
                <a:latin typeface="Optima" charset="0"/>
              </a:rPr>
              <a:t>part_of</a:t>
            </a:r>
            <a:r>
              <a:rPr lang="en-US" sz="2400" b="1" dirty="0">
                <a:latin typeface="Optima" charset="0"/>
              </a:rPr>
              <a:t> </a:t>
            </a:r>
            <a:r>
              <a:rPr lang="en-US" sz="2400" dirty="0" smtClean="0">
                <a:latin typeface="Optima" charset="0"/>
              </a:rPr>
              <a:t>some </a:t>
            </a:r>
            <a:r>
              <a:rPr lang="en-US" sz="2400" dirty="0">
                <a:solidFill>
                  <a:srgbClr val="800000"/>
                </a:solidFill>
                <a:latin typeface="Optima" charset="0"/>
              </a:rPr>
              <a:t>spermatocyte</a:t>
            </a:r>
            <a:endParaRPr lang="en-US" sz="2400" dirty="0">
              <a:latin typeface="Optima" charset="0"/>
            </a:endParaRPr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1284375" y="4963804"/>
            <a:ext cx="1855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2351175" y="49638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1416078" y="5294004"/>
            <a:ext cx="17240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Gene Ontology</a:t>
            </a:r>
            <a:endParaRPr lang="en-US" dirty="0">
              <a:latin typeface="Optima" charset="0"/>
            </a:endParaRP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569971" y="5191824"/>
            <a:ext cx="2006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Relation Ontology</a:t>
            </a:r>
            <a:endParaRPr lang="en-US" dirty="0">
              <a:latin typeface="Optima" charset="0"/>
            </a:endParaRPr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4268367" y="4963804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>
            <a:off x="4573167" y="496380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6240240" y="5306704"/>
            <a:ext cx="15830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latin typeface="Optima" charset="0"/>
              </a:rPr>
              <a:t>Cell Ontology</a:t>
            </a:r>
            <a:endParaRPr lang="en-US" dirty="0">
              <a:latin typeface="Optima" charset="0"/>
            </a:endParaRPr>
          </a:p>
        </p:txBody>
      </p:sp>
      <p:sp>
        <p:nvSpPr>
          <p:cNvPr id="93196" name="Line 12"/>
          <p:cNvSpPr>
            <a:spLocks noChangeShapeType="1"/>
          </p:cNvSpPr>
          <p:nvPr/>
        </p:nvSpPr>
        <p:spPr bwMode="auto">
          <a:xfrm>
            <a:off x="6465975" y="4963804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6999375" y="496380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1284375" y="4354204"/>
            <a:ext cx="1855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Line 15"/>
          <p:cNvSpPr>
            <a:spLocks noChangeShapeType="1"/>
          </p:cNvSpPr>
          <p:nvPr/>
        </p:nvSpPr>
        <p:spPr bwMode="auto">
          <a:xfrm flipV="1">
            <a:off x="2351175" y="40494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auto">
          <a:xfrm>
            <a:off x="1817775" y="3638242"/>
            <a:ext cx="890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Genus</a:t>
            </a:r>
            <a:endParaRPr lang="en-US">
              <a:latin typeface="Optima" charset="0"/>
            </a:endParaRPr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4941975" y="4354204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V="1">
            <a:off x="6161175" y="404940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5475375" y="3638242"/>
            <a:ext cx="1341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Differentia</a:t>
            </a:r>
            <a:endParaRPr lang="en-US">
              <a:latin typeface="Optima" charset="0"/>
            </a:endParaRPr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1625685" y="2185556"/>
            <a:ext cx="2895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5130885" y="2185556"/>
            <a:ext cx="22860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5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  <p:bldP spid="93188" grpId="0"/>
      <p:bldP spid="93189" grpId="0" animBg="1"/>
      <p:bldP spid="93190" grpId="0" animBg="1"/>
      <p:bldP spid="93191" grpId="0"/>
      <p:bldP spid="93192" grpId="0"/>
      <p:bldP spid="93193" grpId="0" animBg="1"/>
      <p:bldP spid="93194" grpId="0" animBg="1"/>
      <p:bldP spid="93195" grpId="0"/>
      <p:bldP spid="93196" grpId="0" animBg="1"/>
      <p:bldP spid="93197" grpId="0" animBg="1"/>
      <p:bldP spid="93198" grpId="0" animBg="1"/>
      <p:bldP spid="93199" grpId="0" animBg="1"/>
      <p:bldP spid="93200" grpId="0"/>
      <p:bldP spid="93201" grpId="0" animBg="1"/>
      <p:bldP spid="93202" grpId="0" animBg="1"/>
      <p:bldP spid="93203" grpId="0"/>
      <p:bldP spid="93204" grpId="0" animBg="1"/>
      <p:bldP spid="93204" grpId="1" animBg="1"/>
      <p:bldP spid="93205" grpId="0" animBg="1"/>
      <p:bldP spid="9320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82102" y="1159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What kinds of anatomy ontologies exist?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1906" y="1231404"/>
            <a:ext cx="4016781" cy="542250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Mouse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MA (adult)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EMAP / EMAPA (embryonic)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Human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FMA (adult)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EHDAA2 (CS1-CS20)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Amphibian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AAO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XAO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Fish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ZFA (</a:t>
            </a:r>
            <a:r>
              <a:rPr lang="en-US" sz="1800" b="1" dirty="0" err="1" smtClean="0"/>
              <a:t>zebrafish</a:t>
            </a:r>
            <a:r>
              <a:rPr lang="en-US" sz="1800" b="1" dirty="0" smtClean="0"/>
              <a:t>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MFO (</a:t>
            </a:r>
            <a:r>
              <a:rPr lang="en-US" sz="1800" b="1" dirty="0" err="1" smtClean="0"/>
              <a:t>medaka</a:t>
            </a:r>
            <a:r>
              <a:rPr lang="en-US" sz="1800" b="1" dirty="0" smtClean="0"/>
              <a:t>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TAO (</a:t>
            </a:r>
            <a:r>
              <a:rPr lang="en-US" sz="1800" b="1" dirty="0" err="1" smtClean="0">
                <a:solidFill>
                  <a:srgbClr val="E46C0A"/>
                </a:solidFill>
              </a:rPr>
              <a:t>teleosts</a:t>
            </a:r>
            <a:r>
              <a:rPr lang="en-US" sz="1800" b="1" dirty="0" smtClean="0">
                <a:solidFill>
                  <a:srgbClr val="E46C0A"/>
                </a:solidFill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Nematode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err="1" smtClean="0"/>
              <a:t>WBbt</a:t>
            </a:r>
            <a:r>
              <a:rPr lang="en-US" sz="1800" b="1" dirty="0" smtClean="0"/>
              <a:t> (c </a:t>
            </a:r>
            <a:r>
              <a:rPr lang="en-US" sz="1800" b="1" dirty="0" err="1" smtClean="0"/>
              <a:t>elegans</a:t>
            </a:r>
            <a:r>
              <a:rPr lang="en-US" sz="1800" b="1" dirty="0" smtClean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/>
              <a:t>Arthropod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err="1" smtClean="0"/>
              <a:t>FBbt</a:t>
            </a:r>
            <a:r>
              <a:rPr lang="en-US" sz="1800" b="1" dirty="0" smtClean="0"/>
              <a:t> (Drosophila)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/>
              <a:t>TGMA (Mosquito)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HAO (hymenoptera)</a:t>
            </a:r>
          </a:p>
          <a:p>
            <a:pPr lvl="1">
              <a:lnSpc>
                <a:spcPct val="70000"/>
              </a:lnSpc>
              <a:buFont typeface="Wingdings" charset="2"/>
              <a:buChar char="§"/>
            </a:pPr>
            <a:r>
              <a:rPr lang="en-US" sz="1800" b="1" dirty="0" smtClean="0">
                <a:solidFill>
                  <a:srgbClr val="E46C0A"/>
                </a:solidFill>
              </a:rPr>
              <a:t>Arthropod anatomy ontology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 smtClean="0">
                <a:solidFill>
                  <a:srgbClr val="E46C0A"/>
                </a:solidFill>
              </a:rPr>
              <a:t>Plant ontology</a:t>
            </a:r>
            <a:endParaRPr lang="en-US" sz="1800" b="1" dirty="0">
              <a:solidFill>
                <a:srgbClr val="E46C0A"/>
              </a:solidFill>
            </a:endParaRPr>
          </a:p>
          <a:p>
            <a:pPr marL="57150" indent="0">
              <a:lnSpc>
                <a:spcPct val="70000"/>
              </a:lnSpc>
              <a:buNone/>
            </a:pP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830838"/>
            <a:ext cx="441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Species-centric and </a:t>
            </a:r>
            <a:r>
              <a:rPr lang="en-US" u="sng" dirty="0" smtClean="0">
                <a:solidFill>
                  <a:srgbClr val="E46C0A"/>
                </a:solidFill>
              </a:rPr>
              <a:t>multi-species </a:t>
            </a:r>
            <a:r>
              <a:rPr lang="en-US" u="sng" dirty="0" smtClean="0"/>
              <a:t>ontologies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565038" y="1188126"/>
            <a:ext cx="266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Species neutral ontologies</a:t>
            </a:r>
            <a:endParaRPr lang="en-US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101260" y="1681407"/>
            <a:ext cx="3888639" cy="289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b="1" dirty="0" smtClean="0"/>
              <a:t>CARO (common anatomy reference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err="1" smtClean="0"/>
              <a:t>Uberon</a:t>
            </a:r>
            <a:r>
              <a:rPr lang="en-US" b="1" dirty="0" smtClean="0"/>
              <a:t> (cross-species anatomy)</a:t>
            </a:r>
          </a:p>
          <a:p>
            <a:pPr>
              <a:lnSpc>
                <a:spcPct val="70000"/>
              </a:lnSpc>
            </a:pPr>
            <a:r>
              <a:rPr lang="en-US" b="1" dirty="0" err="1" smtClean="0"/>
              <a:t>vHOG</a:t>
            </a:r>
            <a:r>
              <a:rPr lang="en-US" b="1" dirty="0" smtClean="0"/>
              <a:t> (vertebrate homologous organs)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CL (cell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GO (gene ontology)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/>
          </a:p>
          <a:p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1688" y="3972421"/>
            <a:ext cx="266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Phenotype ontologies</a:t>
            </a:r>
            <a:endParaRPr lang="en-US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124489" y="4500259"/>
            <a:ext cx="2800767" cy="211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b="1" dirty="0" smtClean="0"/>
              <a:t>MP mammalian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HP human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r>
              <a:rPr lang="en-US" b="1" dirty="0" smtClean="0"/>
              <a:t>WB worm phenotype</a:t>
            </a:r>
          </a:p>
          <a:p>
            <a:pPr>
              <a:lnSpc>
                <a:spcPct val="70000"/>
              </a:lnSpc>
            </a:pPr>
            <a:endParaRPr lang="en-US" b="1" dirty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 smtClean="0"/>
          </a:p>
          <a:p>
            <a:pPr>
              <a:lnSpc>
                <a:spcPct val="70000"/>
              </a:lnSpc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23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241037" y="5469785"/>
            <a:ext cx="2139054" cy="10742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entities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Many perspectives, many ontologies – that overlap in content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2772672" y="1814938"/>
            <a:ext cx="2607419" cy="12267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gross</a:t>
            </a:r>
          </a:p>
          <a:p>
            <a:pPr algn="ctr"/>
            <a:r>
              <a:rPr lang="en-US" dirty="0" smtClean="0"/>
              <a:t>anatomy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6237" y="3165184"/>
            <a:ext cx="2020508" cy="8178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tissues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72672" y="4100054"/>
            <a:ext cx="2184073" cy="1064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cells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64602" y="4545689"/>
            <a:ext cx="1160238" cy="6560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</a:p>
          <a:p>
            <a:pPr algn="ctr"/>
            <a:r>
              <a:rPr lang="en-US" dirty="0" smtClean="0"/>
              <a:t>anatomy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24437" y="5143056"/>
            <a:ext cx="1221927" cy="5627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620628" y="2021728"/>
            <a:ext cx="2645902" cy="4522285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b" anchorCtr="1"/>
          <a:lstStyle/>
          <a:p>
            <a:pPr algn="ctr"/>
            <a:r>
              <a:rPr lang="en-US" dirty="0" smtClean="0"/>
              <a:t>phenotypes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024611" y="1814938"/>
            <a:ext cx="923660" cy="4450041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clinical disorders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61471" y="2021728"/>
            <a:ext cx="2309152" cy="4522285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61471" y="2183670"/>
            <a:ext cx="644637" cy="3696435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physiological processes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925986" y="2021729"/>
            <a:ext cx="644637" cy="3143258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99171" y="5164986"/>
            <a:ext cx="471452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reactions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069674" y="4215518"/>
            <a:ext cx="594988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cellular processes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69674" y="1456443"/>
            <a:ext cx="594988" cy="1454454"/>
          </a:xfrm>
          <a:prstGeom prst="round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87102" y="2021728"/>
            <a:ext cx="923660" cy="3648244"/>
          </a:xfrm>
          <a:prstGeom prst="roundRect">
            <a:avLst/>
          </a:prstGeom>
          <a:gradFill flip="none" rotWithShape="1">
            <a:gsLst>
              <a:gs pos="0">
                <a:srgbClr val="666666"/>
              </a:gs>
              <a:gs pos="100000">
                <a:srgbClr val="FFFFFF"/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evolutionary </a:t>
            </a:r>
          </a:p>
          <a:p>
            <a:pPr algn="ctr"/>
            <a:r>
              <a:rPr lang="en-US" dirty="0" smtClean="0"/>
              <a:t>characters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206904" y="1967338"/>
            <a:ext cx="325587" cy="37026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pPr algn="ctr"/>
            <a:r>
              <a:rPr lang="en-US" dirty="0" smtClean="0"/>
              <a:t>nervous system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898617" y="2244258"/>
            <a:ext cx="325587" cy="29109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 anchorCtr="0"/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eural crest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42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22493" y="1304823"/>
            <a:ext cx="8537897" cy="4641205"/>
            <a:chOff x="0" y="0"/>
            <a:chExt cx="7648" cy="4158"/>
          </a:xfrm>
        </p:grpSpPr>
        <p:sp>
          <p:nvSpPr>
            <p:cNvPr id="44034" name="Line 2"/>
            <p:cNvSpPr>
              <a:spLocks noChangeShapeType="1"/>
            </p:cNvSpPr>
            <p:nvPr/>
          </p:nvSpPr>
          <p:spPr bwMode="auto">
            <a:xfrm>
              <a:off x="1891" y="1760"/>
              <a:ext cx="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35" name="Line 3"/>
            <p:cNvSpPr>
              <a:spLocks noChangeShapeType="1"/>
            </p:cNvSpPr>
            <p:nvPr/>
          </p:nvSpPr>
          <p:spPr bwMode="auto">
            <a:xfrm>
              <a:off x="1891" y="1760"/>
              <a:ext cx="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08" name="Line 76"/>
            <p:cNvSpPr>
              <a:spLocks noChangeShapeType="1"/>
            </p:cNvSpPr>
            <p:nvPr/>
          </p:nvSpPr>
          <p:spPr bwMode="auto">
            <a:xfrm>
              <a:off x="8" y="16"/>
              <a:ext cx="1709" cy="1212"/>
            </a:xfrm>
            <a:prstGeom prst="line">
              <a:avLst/>
            </a:prstGeom>
            <a:noFill/>
            <a:ln w="12700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109" name="Rectangle 77"/>
          <p:cNvSpPr>
            <a:spLocks noGrp="1" noChangeArrowheads="1"/>
          </p:cNvSpPr>
          <p:nvPr>
            <p:ph type="title"/>
          </p:nvPr>
        </p:nvSpPr>
        <p:spPr>
          <a:xfrm>
            <a:off x="-94065" y="26577"/>
            <a:ext cx="9213620" cy="1230627"/>
          </a:xfrm>
          <a:ln/>
        </p:spPr>
        <p:txBody>
          <a:bodyPr lIns="26788" tIns="26788" rIns="0" bIns="26788">
            <a:normAutofit/>
          </a:bodyPr>
          <a:lstStyle/>
          <a:p>
            <a:r>
              <a:rPr lang="en-US" sz="2400" b="1" dirty="0">
                <a:ea typeface="Gill Sans" charset="0"/>
                <a:cs typeface="Gill Sans" charset="0"/>
              </a:rPr>
              <a:t>Domain ontologies</a:t>
            </a:r>
            <a:r>
              <a:rPr lang="en-US" sz="2400" b="1" dirty="0" smtClean="0">
                <a:ea typeface="Gill Sans" charset="0"/>
                <a:cs typeface="Gill Sans" charset="0"/>
              </a:rPr>
              <a:t> are organized </a:t>
            </a:r>
            <a:r>
              <a:rPr lang="en-US" sz="2400" b="1" dirty="0">
                <a:ea typeface="Gill Sans" charset="0"/>
                <a:cs typeface="Gill Sans" charset="0"/>
              </a:rPr>
              <a:t>according to</a:t>
            </a:r>
            <a:r>
              <a:rPr lang="en-US" sz="2400" b="1" dirty="0" smtClean="0">
                <a:ea typeface="Gill Sans" charset="0"/>
                <a:cs typeface="Gill Sans" charset="0"/>
              </a:rPr>
              <a:t> upper ontologies (Basic Formal Ontology) that specify the general types of things that exist</a:t>
            </a:r>
            <a:endParaRPr lang="en-US" sz="2400" b="1" dirty="0"/>
          </a:p>
        </p:txBody>
      </p:sp>
      <p:graphicFrame>
        <p:nvGraphicFramePr>
          <p:cNvPr id="440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09645"/>
              </p:ext>
            </p:extLst>
          </p:nvPr>
        </p:nvGraphicFramePr>
        <p:xfrm>
          <a:off x="314036" y="1309859"/>
          <a:ext cx="8537897" cy="4641206"/>
        </p:xfrm>
        <a:graphic>
          <a:graphicData uri="http://schemas.openxmlformats.org/drawingml/2006/table">
            <a:tbl>
              <a:tblPr/>
              <a:tblGrid>
                <a:gridCol w="1907604"/>
                <a:gridCol w="1216670"/>
                <a:gridCol w="1145232"/>
                <a:gridCol w="1294805"/>
                <a:gridCol w="1300386"/>
                <a:gridCol w="1673200"/>
              </a:tblGrid>
              <a:tr h="74562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                    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RELATION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                TO TIME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" charset="0"/>
                        <a:cs typeface="Times" charset="0"/>
                        <a:sym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" charset="0"/>
                        <a:cs typeface="Times" charset="0"/>
                        <a:sym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" charset="0"/>
                        <a:cs typeface="Times" charset="0"/>
                        <a:sym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" charset="0"/>
                          <a:cs typeface="Times" charset="0"/>
                          <a:sym typeface="Times New Roman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 GRANULARITY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CONTINUANT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OCCURRENT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3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INDEPENDENT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DEPENDENT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  <a:sym typeface="Times New Roman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4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 AND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ORGANISM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Organism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(NCBI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Taxonomy)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Anatomical Entity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(FMA, CARO)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Organ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Function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(FMP, CPRO)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Phenotypic Quality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(PaTO)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Biological Process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87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 AND CELLULAR COMPONENT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(CL)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Cellular Component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(FMA, 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Cellular Function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5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MOLECULE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(ChEBI, SO,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RnaO, PrO)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Molecular Function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Molecular Process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sym typeface="Times New Roman" charset="0"/>
                        </a:rPr>
                        <a:t>(GO)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1424" y="6150114"/>
            <a:ext cx="8652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=&gt; Classification according to these higher level types helps ensure the True Path Rule holds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0757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BFO high level classes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35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Continuant</a:t>
            </a:r>
            <a:r>
              <a:rPr lang="en-US" dirty="0"/>
              <a:t>: </a:t>
            </a:r>
            <a:r>
              <a:rPr lang="en-US" sz="2800" dirty="0"/>
              <a:t>An entity </a:t>
            </a:r>
            <a:r>
              <a:rPr lang="en-US" sz="2800" dirty="0" smtClean="0"/>
              <a:t>that </a:t>
            </a:r>
            <a:r>
              <a:rPr lang="en-US" sz="2800" dirty="0"/>
              <a:t>exists in full at any time in which it exists at all, persists through time while maintaining its identity and has no temporal parts.</a:t>
            </a:r>
            <a:endParaRPr lang="en-US" sz="2800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/>
              <a:t>Independent </a:t>
            </a:r>
            <a:r>
              <a:rPr lang="en-US" b="1" dirty="0"/>
              <a:t>continuant</a:t>
            </a:r>
            <a:r>
              <a:rPr lang="en-US" dirty="0"/>
              <a:t>: </a:t>
            </a:r>
            <a:r>
              <a:rPr lang="en-US" sz="2800" dirty="0"/>
              <a:t>A continuant </a:t>
            </a:r>
            <a:r>
              <a:rPr lang="en-US" sz="2800" dirty="0" smtClean="0"/>
              <a:t>that </a:t>
            </a:r>
            <a:r>
              <a:rPr lang="en-US" sz="2800" dirty="0"/>
              <a:t>is a bearer of quality </a:t>
            </a:r>
            <a:r>
              <a:rPr lang="en-US" sz="2800" dirty="0" smtClean="0"/>
              <a:t>and </a:t>
            </a:r>
            <a:r>
              <a:rPr lang="en-US" sz="2800" dirty="0"/>
              <a:t>realizable </a:t>
            </a:r>
            <a:r>
              <a:rPr lang="en-US" sz="2800" dirty="0" smtClean="0"/>
              <a:t>entities</a:t>
            </a:r>
            <a:r>
              <a:rPr lang="en-US" sz="2800" dirty="0"/>
              <a:t>, in which other entities inhere and which itself cannot inhere in anything.</a:t>
            </a:r>
            <a:endParaRPr lang="en-US" sz="2800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Dependent continuant: </a:t>
            </a:r>
            <a:r>
              <a:rPr lang="en-US" sz="2800" dirty="0" smtClean="0"/>
              <a:t>A </a:t>
            </a:r>
            <a:r>
              <a:rPr lang="en-US" sz="2800" dirty="0"/>
              <a:t>continuant </a:t>
            </a:r>
            <a:r>
              <a:rPr lang="en-US" sz="2800" dirty="0" smtClean="0"/>
              <a:t>that </a:t>
            </a:r>
            <a:r>
              <a:rPr lang="en-US" sz="2800" dirty="0"/>
              <a:t>is either dependent on one or other independent continuant </a:t>
            </a:r>
            <a:r>
              <a:rPr lang="en-US" sz="2800" dirty="0" smtClean="0"/>
              <a:t>bearers </a:t>
            </a:r>
            <a:r>
              <a:rPr lang="en-US" sz="2800" dirty="0"/>
              <a:t>or inheres in or is borne by other entities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b="1" dirty="0" err="1" smtClean="0"/>
              <a:t>Occurrent</a:t>
            </a:r>
            <a:r>
              <a:rPr lang="en-US" b="1" dirty="0"/>
              <a:t>: </a:t>
            </a:r>
            <a:r>
              <a:rPr lang="en-US" sz="2800" dirty="0" smtClean="0"/>
              <a:t>An </a:t>
            </a:r>
            <a:r>
              <a:rPr lang="en-US" sz="2800" dirty="0"/>
              <a:t>entity </a:t>
            </a:r>
            <a:r>
              <a:rPr lang="en-US" sz="2800" dirty="0" smtClean="0"/>
              <a:t>that </a:t>
            </a:r>
            <a:r>
              <a:rPr lang="en-US" sz="2800" dirty="0"/>
              <a:t>has temporal parts and that happens, unfolds or develops through time. Sometimes also called </a:t>
            </a:r>
            <a:r>
              <a:rPr lang="en-US" sz="2800" dirty="0" err="1"/>
              <a:t>perdurants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431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163286" y="152401"/>
            <a:ext cx="89045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 smtClean="0"/>
              <a:t>The Common Anatomy Reference Ontology</a:t>
            </a:r>
            <a:endParaRPr lang="en-US" sz="3200" b="1" dirty="0"/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381000" y="674913"/>
            <a:ext cx="80772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/>
              <a:t>CARO is a </a:t>
            </a:r>
            <a:r>
              <a:rPr lang="en-US" b="1" dirty="0" smtClean="0"/>
              <a:t>structural </a:t>
            </a:r>
            <a:r>
              <a:rPr lang="en-US" b="1" dirty="0"/>
              <a:t>classification based on granularity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From the bottom up:</a:t>
            </a:r>
          </a:p>
          <a:p>
            <a:pPr eaLnBrk="1" hangingPunct="1"/>
            <a:r>
              <a:rPr lang="en-US" b="1" dirty="0"/>
              <a:t>	Cell component</a:t>
            </a:r>
          </a:p>
          <a:p>
            <a:pPr eaLnBrk="1" hangingPunct="1"/>
            <a:r>
              <a:rPr lang="en-US" b="1" dirty="0"/>
              <a:t>	Cell</a:t>
            </a:r>
          </a:p>
          <a:p>
            <a:pPr eaLnBrk="1" hangingPunct="1"/>
            <a:r>
              <a:rPr lang="en-US" b="1" dirty="0"/>
              <a:t>	Portion of tissue</a:t>
            </a:r>
          </a:p>
          <a:p>
            <a:pPr eaLnBrk="1" hangingPunct="1"/>
            <a:r>
              <a:rPr lang="en-US" b="1" dirty="0"/>
              <a:t>	Multi-tissue structure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/>
              <a:t>From the top down:</a:t>
            </a:r>
          </a:p>
          <a:p>
            <a:pPr eaLnBrk="1" hangingPunct="1"/>
            <a:r>
              <a:rPr lang="en-US" b="1" dirty="0"/>
              <a:t>	Organism subdivision</a:t>
            </a:r>
          </a:p>
          <a:p>
            <a:pPr eaLnBrk="1" hangingPunct="1"/>
            <a:r>
              <a:rPr lang="en-US" b="1" dirty="0"/>
              <a:t>	Anatomical system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en-US" b="1" dirty="0" err="1"/>
              <a:t>Acellular</a:t>
            </a:r>
            <a:r>
              <a:rPr lang="en-US" b="1" dirty="0"/>
              <a:t> structures</a:t>
            </a:r>
          </a:p>
        </p:txBody>
      </p:sp>
      <p:pic>
        <p:nvPicPr>
          <p:cNvPr id="225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8073" b="5634"/>
          <a:stretch>
            <a:fillRect/>
          </a:stretch>
        </p:blipFill>
        <p:spPr bwMode="auto">
          <a:xfrm>
            <a:off x="6934200" y="1416050"/>
            <a:ext cx="21336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38575"/>
            <a:ext cx="24765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r="17978"/>
          <a:stretch>
            <a:fillRect/>
          </a:stretch>
        </p:blipFill>
        <p:spPr bwMode="auto">
          <a:xfrm>
            <a:off x="4495800" y="1447800"/>
            <a:ext cx="205740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645" y="5858207"/>
            <a:ext cx="8477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CARO is an upper reference ontology that can be used to structure new anatomy ontologies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0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76" y="108137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Any closed, prescribed list of terms used for classifying data  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8353" y="388583"/>
            <a:ext cx="647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controlled vocabulary?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1954031" y="1951060"/>
            <a:ext cx="5241596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 Terms are not usually defined.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 Relationships between the terms are not usually defined.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 Can be a list.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6100" y="4018916"/>
            <a:ext cx="8481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Here is a CV of wines:</a:t>
            </a:r>
          </a:p>
          <a:p>
            <a:r>
              <a:rPr lang="en-US" sz="2400" i="1" dirty="0" smtClean="0">
                <a:solidFill>
                  <a:srgbClr val="800000"/>
                </a:solidFill>
              </a:rPr>
              <a:t>Pinot noir, red, chardonnay, Chianti, Bordeaux, Riesling….</a:t>
            </a:r>
          </a:p>
          <a:p>
            <a:r>
              <a:rPr lang="en-US" sz="2400" dirty="0" smtClean="0"/>
              <a:t>These are all different types- color, location, varietal, and are present in a list. 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6100" y="5749845"/>
            <a:ext cx="8523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Another example would be the map locations list at the end of your </a:t>
            </a:r>
            <a:r>
              <a:rPr lang="en-US" sz="2400" dirty="0" err="1" smtClean="0"/>
              <a:t>Gazeteer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5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447800" y="304800"/>
            <a:ext cx="51534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+mj-lt"/>
              </a:rPr>
              <a:t>Using CARO as a template</a:t>
            </a:r>
            <a:endParaRPr lang="en-US" sz="3600" b="1" dirty="0">
              <a:latin typeface="+mj-lt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3886200" y="990600"/>
            <a:ext cx="763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mic Sans MS" charset="0"/>
              </a:rPr>
              <a:t>is_a</a:t>
            </a:r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995537" y="1218905"/>
            <a:ext cx="1811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</a:rPr>
              <a:t>zebrafish</a:t>
            </a:r>
            <a:r>
              <a:rPr lang="en-US" sz="2400" b="1" dirty="0">
                <a:solidFill>
                  <a:srgbClr val="000000"/>
                </a:solidFill>
              </a:rPr>
              <a:t> AO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6810917" y="726941"/>
            <a:ext cx="9154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CARO</a:t>
            </a: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5105400" y="6003925"/>
            <a:ext cx="3902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Cell and cell component are cross-referenced to GO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13737" r="69051" b="47055"/>
          <a:stretch>
            <a:fillRect/>
          </a:stretch>
        </p:blipFill>
        <p:spPr bwMode="auto">
          <a:xfrm>
            <a:off x="381000" y="1722438"/>
            <a:ext cx="3495675" cy="362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8858" r="65385" b="40021"/>
          <a:stretch>
            <a:fillRect/>
          </a:stretch>
        </p:blipFill>
        <p:spPr bwMode="auto">
          <a:xfrm>
            <a:off x="4908550" y="1143000"/>
            <a:ext cx="40068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2" name="Line 6"/>
          <p:cNvSpPr>
            <a:spLocks noChangeShapeType="1"/>
          </p:cNvSpPr>
          <p:nvPr/>
        </p:nvSpPr>
        <p:spPr bwMode="auto">
          <a:xfrm flipV="1">
            <a:off x="2806700" y="1295400"/>
            <a:ext cx="2146300" cy="571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 flipV="1">
            <a:off x="2870200" y="1917700"/>
            <a:ext cx="2806700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V="1">
            <a:off x="3848100" y="2133600"/>
            <a:ext cx="2171700" cy="127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V="1">
            <a:off x="3009900" y="2362200"/>
            <a:ext cx="300990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3429000" y="2540000"/>
            <a:ext cx="30480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V="1">
            <a:off x="3429000" y="2743200"/>
            <a:ext cx="30480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 flipV="1">
            <a:off x="1981200" y="2971800"/>
            <a:ext cx="40386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9" name="Line 13"/>
          <p:cNvSpPr>
            <a:spLocks noChangeShapeType="1"/>
          </p:cNvSpPr>
          <p:nvPr/>
        </p:nvSpPr>
        <p:spPr bwMode="auto">
          <a:xfrm>
            <a:off x="2971800" y="3352800"/>
            <a:ext cx="3048000" cy="50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V="1">
            <a:off x="3505200" y="3606800"/>
            <a:ext cx="2565400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3225800" y="3975100"/>
            <a:ext cx="2819400" cy="1066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3276600" y="4191000"/>
            <a:ext cx="2844800" cy="1104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>
            <a:off x="2870200" y="4368800"/>
            <a:ext cx="3225800" cy="1117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V="1">
            <a:off x="2870200" y="3835400"/>
            <a:ext cx="3187700" cy="749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 flipV="1">
            <a:off x="3276600" y="4457700"/>
            <a:ext cx="3619500" cy="342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 flipV="1">
            <a:off x="3175000" y="4660900"/>
            <a:ext cx="3708400" cy="355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3581400" y="5257800"/>
            <a:ext cx="21336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6565900" y="3073400"/>
            <a:ext cx="1206500" cy="215900"/>
          </a:xfrm>
          <a:prstGeom prst="rect">
            <a:avLst/>
          </a:prstGeom>
          <a:solidFill>
            <a:srgbClr val="FE72FF">
              <a:alpha val="27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C1F8"/>
              </a:solidFill>
            </a:endParaRPr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6565900" y="2832100"/>
            <a:ext cx="381000" cy="228600"/>
          </a:xfrm>
          <a:prstGeom prst="rect">
            <a:avLst/>
          </a:prstGeom>
          <a:solidFill>
            <a:srgbClr val="FE72FF">
              <a:alpha val="27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solidFill>
                <a:srgbClr val="FFC1F8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73225" y="5875007"/>
            <a:ext cx="397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</a:rPr>
              <a:t>Zebrafish</a:t>
            </a:r>
            <a:r>
              <a:rPr lang="en-US" sz="2000" b="1" dirty="0" smtClean="0">
                <a:solidFill>
                  <a:schemeClr val="tx2"/>
                </a:solidFill>
              </a:rPr>
              <a:t> classes are asserted to be subclasses of CARO classes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47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Example of complexity arising from multiple species-contexts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797305" y="4608734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erythrocyte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3797305" y="2209803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844805" y="3433464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cell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826005" y="3433464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cell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0" idx="0"/>
          </p:cNvCxnSpPr>
          <p:nvPr/>
        </p:nvCxnSpPr>
        <p:spPr>
          <a:xfrm rot="5400000" flipH="1" flipV="1">
            <a:off x="3547426" y="2688283"/>
            <a:ext cx="766461" cy="723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1" idx="0"/>
          </p:cNvCxnSpPr>
          <p:nvPr/>
        </p:nvCxnSpPr>
        <p:spPr>
          <a:xfrm rot="16200000" flipV="1">
            <a:off x="4804727" y="2688286"/>
            <a:ext cx="766459" cy="72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0"/>
          </p:cNvCxnSpPr>
          <p:nvPr/>
        </p:nvCxnSpPr>
        <p:spPr>
          <a:xfrm rot="5400000" flipH="1" flipV="1">
            <a:off x="4772457" y="3831284"/>
            <a:ext cx="526198" cy="1028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flipH="1">
            <a:off x="5856293" y="4290539"/>
            <a:ext cx="14590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not applicable in all contexts</a:t>
            </a:r>
            <a:endParaRPr lang="en-US" sz="2000" b="1" dirty="0"/>
          </a:p>
        </p:txBody>
      </p:sp>
      <p:cxnSp>
        <p:nvCxnSpPr>
          <p:cNvPr id="37" name="Straight Connector 36"/>
          <p:cNvCxnSpPr/>
          <p:nvPr/>
        </p:nvCxnSpPr>
        <p:spPr>
          <a:xfrm rot="10800000">
            <a:off x="5245105" y="4331735"/>
            <a:ext cx="611189" cy="27253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8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Example of complexity arising from multiple species-contexts</a:t>
            </a:r>
            <a:endParaRPr lang="en-US" sz="4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071585" y="3955586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erythrocyte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119085" y="5022386"/>
            <a:ext cx="14478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erythrocyte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62185" y="5022386"/>
            <a:ext cx="14478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erythrocyte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rot="5400000" flipH="1" flipV="1">
            <a:off x="2900135" y="4355636"/>
            <a:ext cx="609600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 rot="16200000" flipV="1">
            <a:off x="4119335" y="4355636"/>
            <a:ext cx="609600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71585" y="1556655"/>
            <a:ext cx="1447800" cy="45720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119085" y="2780316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nucleate cell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100285" y="2780316"/>
            <a:ext cx="1447800" cy="649070"/>
          </a:xfrm>
          <a:prstGeom prst="roundRect">
            <a:avLst/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enucleate cell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60" idx="0"/>
          </p:cNvCxnSpPr>
          <p:nvPr/>
        </p:nvCxnSpPr>
        <p:spPr>
          <a:xfrm rot="5400000" flipH="1" flipV="1">
            <a:off x="2821706" y="2035135"/>
            <a:ext cx="766461" cy="723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1" idx="0"/>
          </p:cNvCxnSpPr>
          <p:nvPr/>
        </p:nvCxnSpPr>
        <p:spPr>
          <a:xfrm rot="16200000" flipV="1">
            <a:off x="4079007" y="2035138"/>
            <a:ext cx="766459" cy="72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0"/>
            <a:endCxn id="59" idx="2"/>
          </p:cNvCxnSpPr>
          <p:nvPr/>
        </p:nvCxnSpPr>
        <p:spPr>
          <a:xfrm rot="5400000" flipH="1" flipV="1">
            <a:off x="2824620" y="2984721"/>
            <a:ext cx="194173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0"/>
            <a:endCxn id="60" idx="2"/>
          </p:cNvCxnSpPr>
          <p:nvPr/>
        </p:nvCxnSpPr>
        <p:spPr>
          <a:xfrm rot="5400000" flipH="1" flipV="1">
            <a:off x="2046485" y="4225886"/>
            <a:ext cx="1593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1" idx="2"/>
          </p:cNvCxnSpPr>
          <p:nvPr/>
        </p:nvCxnSpPr>
        <p:spPr>
          <a:xfrm rot="16200000" flipV="1">
            <a:off x="3875286" y="4378285"/>
            <a:ext cx="18978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004388" y="5823855"/>
            <a:ext cx="1675606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zebrafish</a:t>
            </a:r>
            <a:r>
              <a:rPr lang="en-US" dirty="0" smtClean="0"/>
              <a:t> nucleate erythrocyte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214585" y="5823855"/>
            <a:ext cx="14478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erythrocyte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6" idx="0"/>
            <a:endCxn id="6" idx="2"/>
          </p:cNvCxnSpPr>
          <p:nvPr/>
        </p:nvCxnSpPr>
        <p:spPr>
          <a:xfrm rot="5400000" flipH="1" flipV="1">
            <a:off x="2746654" y="5727524"/>
            <a:ext cx="191869" cy="794"/>
          </a:xfrm>
          <a:prstGeom prst="straightConnector1">
            <a:avLst/>
          </a:prstGeom>
          <a:ln w="101600" cmpd="tri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4728253" y="5727917"/>
            <a:ext cx="191870" cy="6"/>
          </a:xfrm>
          <a:prstGeom prst="straightConnector1">
            <a:avLst/>
          </a:prstGeom>
          <a:ln w="101600" cmpd="tri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410" y="6064123"/>
            <a:ext cx="1262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ZFA:0009256</a:t>
            </a:r>
            <a:endParaRPr lang="en-US" sz="1400" dirty="0"/>
          </a:p>
        </p:txBody>
      </p:sp>
      <p:cxnSp>
        <p:nvCxnSpPr>
          <p:cNvPr id="35" name="Straight Arrow Connector 34"/>
          <p:cNvCxnSpPr/>
          <p:nvPr/>
        </p:nvCxnSpPr>
        <p:spPr>
          <a:xfrm rot="16200000" flipV="1">
            <a:off x="1071138" y="4890603"/>
            <a:ext cx="1219201" cy="647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5318800" y="4756371"/>
            <a:ext cx="1411071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67052" y="40434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386286" y="395558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14285" y="4653848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CL:0000562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3796280" y="3647809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CL:0000232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4824191" y="4652359"/>
            <a:ext cx="1162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CL:0000592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5804786" y="5823857"/>
            <a:ext cx="109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FMA:81100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2514600"/>
            <a:ext cx="27167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species </a:t>
            </a:r>
            <a:r>
              <a:rPr lang="en-US" sz="2000" b="1" dirty="0" err="1" smtClean="0"/>
              <a:t>ontologies</a:t>
            </a:r>
            <a:endParaRPr lang="en-US" sz="2000" b="1" dirty="0" smtClean="0"/>
          </a:p>
          <a:p>
            <a:r>
              <a:rPr lang="en-US" sz="2000" b="1" dirty="0" smtClean="0"/>
              <a:t>attached at appropriate</a:t>
            </a:r>
          </a:p>
          <a:p>
            <a:r>
              <a:rPr lang="en-US" sz="2000" b="1" dirty="0" smtClean="0"/>
              <a:t>level</a:t>
            </a:r>
            <a:endParaRPr lang="en-US" sz="2000" b="1" dirty="0"/>
          </a:p>
        </p:txBody>
      </p:sp>
      <p:sp>
        <p:nvSpPr>
          <p:cNvPr id="31" name="Rectangle 30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4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295400" y="3625214"/>
            <a:ext cx="1807135" cy="2317750"/>
            <a:chOff x="546100" y="1581150"/>
            <a:chExt cx="2584450" cy="3314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rcRect l="76360"/>
            <a:stretch>
              <a:fillRect/>
            </a:stretch>
          </p:blipFill>
          <p:spPr>
            <a:xfrm>
              <a:off x="977900" y="1581150"/>
              <a:ext cx="2152650" cy="33147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46100" y="2387600"/>
              <a:ext cx="1130300" cy="191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82623" y="6592207"/>
            <a:ext cx="339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Developmental Biology, Scott Gilbert,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ed.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r="53608"/>
          <a:stretch>
            <a:fillRect/>
          </a:stretch>
        </p:blipFill>
        <p:spPr>
          <a:xfrm>
            <a:off x="5882180" y="3442342"/>
            <a:ext cx="999030" cy="2627622"/>
          </a:xfrm>
          <a:prstGeom prst="rect">
            <a:avLst/>
          </a:prstGeom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160766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 smtClean="0"/>
              <a:t>Using </a:t>
            </a:r>
            <a:r>
              <a:rPr lang="en-US" sz="4800" b="1" dirty="0" err="1" smtClean="0"/>
              <a:t>reasoners</a:t>
            </a:r>
            <a:r>
              <a:rPr lang="en-US" sz="4800" b="1" dirty="0" smtClean="0"/>
              <a:t> to detect errors</a:t>
            </a:r>
            <a:endParaRPr lang="en-US" sz="4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35250" y="6034855"/>
            <a:ext cx="250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Fruit fly </a:t>
            </a:r>
            <a:r>
              <a:rPr lang="en-US" sz="2000" b="1" dirty="0" err="1" smtClean="0"/>
              <a:t>FBbt</a:t>
            </a:r>
            <a:r>
              <a:rPr lang="en-US" sz="2000" b="1" dirty="0" smtClean="0"/>
              <a:t> ‘tibia’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7619" y="6034855"/>
            <a:ext cx="2398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Human FMA ‘tibia’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3872128" y="2659558"/>
            <a:ext cx="15233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UBERON: tibia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72128" y="1246910"/>
            <a:ext cx="158904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UBERON: bone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912390" y="3127838"/>
            <a:ext cx="799005" cy="565853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5515632" y="3076962"/>
            <a:ext cx="868798" cy="553152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4242094" y="2125964"/>
            <a:ext cx="794465" cy="158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50460" y="3089245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8532" y="2013913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6295" y="3105575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96641" y="1246910"/>
            <a:ext cx="1244389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Vertebrata</a:t>
            </a:r>
            <a:endParaRPr lang="en-US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8736" y="2655381"/>
            <a:ext cx="2593654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melanogaster</a:t>
            </a:r>
            <a:endParaRPr lang="en-US" i="1" dirty="0" smtClean="0"/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1684918" y="3136780"/>
            <a:ext cx="488418" cy="459241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27190" y="3165977"/>
            <a:ext cx="515431" cy="376655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26196" y="3264254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part_of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65259" y="2655381"/>
            <a:ext cx="1555584" cy="369332"/>
          </a:xfrm>
          <a:prstGeom prst="rect">
            <a:avLst/>
          </a:prstGeom>
          <a:solidFill>
            <a:schemeClr val="accent3">
              <a:lumMod val="50000"/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Homo sapiens</a:t>
            </a:r>
            <a:endParaRPr lang="en-US" i="1" dirty="0"/>
          </a:p>
        </p:txBody>
      </p:sp>
      <p:cxnSp>
        <p:nvCxnSpPr>
          <p:cNvPr id="41" name="Straight Arrow Connector 40"/>
          <p:cNvCxnSpPr/>
          <p:nvPr/>
        </p:nvCxnSpPr>
        <p:spPr>
          <a:xfrm rot="5400000" flipH="1" flipV="1">
            <a:off x="7657008" y="2115569"/>
            <a:ext cx="794465" cy="22378"/>
          </a:xfrm>
          <a:prstGeom prst="straightConnector1">
            <a:avLst/>
          </a:prstGeom>
          <a:ln w="28575" cap="flat" cmpd="sng" algn="ctr">
            <a:solidFill>
              <a:srgbClr val="595959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63841" y="2013913"/>
            <a:ext cx="512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</a:rPr>
              <a:t>is_a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97701" y="1081964"/>
            <a:ext cx="150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only_in_taxon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658875" y="1484853"/>
            <a:ext cx="1612062" cy="1588"/>
          </a:xfrm>
          <a:prstGeom prst="straightConnector1">
            <a:avLst/>
          </a:prstGeom>
          <a:ln w="285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49433" y="3265251"/>
            <a:ext cx="102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part_of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73336" y="1813858"/>
            <a:ext cx="1588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d</a:t>
            </a:r>
            <a:r>
              <a:rPr lang="en-US" sz="2000" b="1" dirty="0" err="1" smtClean="0">
                <a:solidFill>
                  <a:srgbClr val="FF0000"/>
                </a:solidFill>
              </a:rPr>
              <a:t>isjoint_with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597329" y="1616242"/>
            <a:ext cx="5673608" cy="90774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146619" y="3165977"/>
            <a:ext cx="1442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6400" dirty="0"/>
          </a:p>
        </p:txBody>
      </p:sp>
      <p:sp>
        <p:nvSpPr>
          <p:cNvPr id="33" name="Rectangle 3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5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6" grpId="0"/>
      <p:bldP spid="28" grpId="0"/>
      <p:bldP spid="29" grpId="0"/>
      <p:bldP spid="30" grpId="0" animBg="1"/>
      <p:bldP spid="31" grpId="0" animBg="1"/>
      <p:bldP spid="37" grpId="0"/>
      <p:bldP spid="40" grpId="0" animBg="1"/>
      <p:bldP spid="42" grpId="0"/>
      <p:bldP spid="43" grpId="0"/>
      <p:bldP spid="50" grpId="0"/>
      <p:bldP spid="56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5"/>
          <p:cNvSpPr txBox="1">
            <a:spLocks noChangeArrowheads="1"/>
          </p:cNvSpPr>
          <p:nvPr/>
        </p:nvSpPr>
        <p:spPr bwMode="auto">
          <a:xfrm>
            <a:off x="830752" y="207963"/>
            <a:ext cx="7924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000" b="1" dirty="0" smtClean="0"/>
              <a:t>Representing different </a:t>
            </a:r>
            <a:r>
              <a:rPr lang="en-US" sz="3000" b="1" dirty="0"/>
              <a:t>levels of </a:t>
            </a:r>
            <a:r>
              <a:rPr lang="en-US" sz="3000" b="1" dirty="0" smtClean="0"/>
              <a:t>granularity</a:t>
            </a:r>
            <a:endParaRPr lang="en-US" sz="3000" b="1" dirty="0"/>
          </a:p>
        </p:txBody>
      </p:sp>
      <p:pic>
        <p:nvPicPr>
          <p:cNvPr id="19459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2469888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pic>
        <p:nvPicPr>
          <p:cNvPr id="19460" name="Picture 8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4582496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pic>
        <p:nvPicPr>
          <p:cNvPr id="19461" name="Picture 10" descr="partonomy.process"/>
          <p:cNvPicPr>
            <a:picLocks noChangeAspect="1"/>
          </p:cNvPicPr>
          <p:nvPr/>
        </p:nvPicPr>
        <p:blipFill>
          <a:blip r:embed="rId3"/>
          <a:srcRect l="20956" t="44380" r="76788" b="49152"/>
          <a:stretch>
            <a:fillRect/>
          </a:stretch>
        </p:blipFill>
        <p:spPr bwMode="auto">
          <a:xfrm>
            <a:off x="2023180" y="3526192"/>
            <a:ext cx="228600" cy="3810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1143000" y="17526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/>
              <a:t>lateral line development</a:t>
            </a:r>
          </a:p>
        </p:txBody>
      </p:sp>
      <p:cxnSp>
        <p:nvCxnSpPr>
          <p:cNvPr id="19466" name="Straight Arrow Connector 17"/>
          <p:cNvCxnSpPr>
            <a:cxnSpLocks noChangeShapeType="1"/>
            <a:stCxn id="14" idx="0"/>
            <a:endCxn id="13" idx="2"/>
          </p:cNvCxnSpPr>
          <p:nvPr/>
        </p:nvCxnSpPr>
        <p:spPr bwMode="auto">
          <a:xfrm rot="5400000" flipH="1" flipV="1">
            <a:off x="1739901" y="3644900"/>
            <a:ext cx="482600" cy="3175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67" name="Straight Arrow Connector 18"/>
          <p:cNvCxnSpPr>
            <a:cxnSpLocks noChangeShapeType="1"/>
            <a:stCxn id="13" idx="0"/>
            <a:endCxn id="12" idx="2"/>
          </p:cNvCxnSpPr>
          <p:nvPr/>
        </p:nvCxnSpPr>
        <p:spPr bwMode="auto">
          <a:xfrm rot="5400000" flipH="1" flipV="1">
            <a:off x="1739900" y="2578100"/>
            <a:ext cx="482600" cy="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68" name="Straight Arrow Connector 19"/>
          <p:cNvCxnSpPr>
            <a:cxnSpLocks noChangeShapeType="1"/>
            <a:stCxn id="15" idx="0"/>
            <a:endCxn id="14" idx="2"/>
          </p:cNvCxnSpPr>
          <p:nvPr/>
        </p:nvCxnSpPr>
        <p:spPr bwMode="auto">
          <a:xfrm rot="5400000" flipH="1" flipV="1">
            <a:off x="1739901" y="4711700"/>
            <a:ext cx="482600" cy="3175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69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838633"/>
            <a:ext cx="4495800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2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4350270"/>
            <a:ext cx="17303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3" name="TextBox 24"/>
          <p:cNvSpPr txBox="1">
            <a:spLocks noChangeArrowheads="1"/>
          </p:cNvSpPr>
          <p:nvPr/>
        </p:nvSpPr>
        <p:spPr bwMode="auto">
          <a:xfrm>
            <a:off x="2209800" y="4558776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9474" name="TextBox 25"/>
          <p:cNvSpPr txBox="1">
            <a:spLocks noChangeArrowheads="1"/>
          </p:cNvSpPr>
          <p:nvPr/>
        </p:nvSpPr>
        <p:spPr bwMode="auto">
          <a:xfrm>
            <a:off x="2209800" y="3491976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?</a:t>
            </a:r>
          </a:p>
        </p:txBody>
      </p:sp>
      <p:cxnSp>
        <p:nvCxnSpPr>
          <p:cNvPr id="19475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4675186" y="2438400"/>
            <a:ext cx="482600" cy="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76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6240640" y="4571114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cxnSp>
        <p:nvCxnSpPr>
          <p:cNvPr id="19477" name="Straight Arrow Connector 18"/>
          <p:cNvCxnSpPr>
            <a:cxnSpLocks noChangeShapeType="1"/>
          </p:cNvCxnSpPr>
          <p:nvPr/>
        </p:nvCxnSpPr>
        <p:spPr bwMode="auto">
          <a:xfrm rot="5400000" flipH="1" flipV="1">
            <a:off x="6231731" y="4621999"/>
            <a:ext cx="490538" cy="45720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cxnSp>
        <p:nvCxnSpPr>
          <p:cNvPr id="19478" name="Straight Arrow Connector 18"/>
          <p:cNvCxnSpPr>
            <a:cxnSpLocks noChangeShapeType="1"/>
          </p:cNvCxnSpPr>
          <p:nvPr/>
        </p:nvCxnSpPr>
        <p:spPr bwMode="auto">
          <a:xfrm rot="10800000">
            <a:off x="5570538" y="3221030"/>
            <a:ext cx="1211262" cy="1003300"/>
          </a:xfrm>
          <a:prstGeom prst="straightConnector1">
            <a:avLst/>
          </a:prstGeom>
          <a:noFill/>
          <a:ln w="50800">
            <a:solidFill>
              <a:srgbClr val="E3AD4A"/>
            </a:solidFill>
            <a:round/>
            <a:headEnd/>
            <a:tailEnd type="triangle" w="med" len="med"/>
          </a:ln>
        </p:spPr>
      </p:cxnSp>
      <p:pic>
        <p:nvPicPr>
          <p:cNvPr id="19479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6172200" y="3386130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9480" name="TextBox 28"/>
          <p:cNvSpPr txBox="1">
            <a:spLocks noChangeArrowheads="1"/>
          </p:cNvSpPr>
          <p:nvPr/>
        </p:nvSpPr>
        <p:spPr bwMode="auto">
          <a:xfrm>
            <a:off x="3549915" y="6300159"/>
            <a:ext cx="45363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/>
              <a:t>GO:cilium</a:t>
            </a:r>
            <a:r>
              <a:rPr lang="en-US" sz="1600" dirty="0" smtClean="0"/>
              <a:t> </a:t>
            </a:r>
            <a:r>
              <a:rPr lang="en-US" sz="1600" i="1" dirty="0" err="1"/>
              <a:t>part_of</a:t>
            </a:r>
            <a:r>
              <a:rPr lang="en-US" sz="1600" i="1" dirty="0"/>
              <a:t>  </a:t>
            </a:r>
            <a:r>
              <a:rPr lang="en-US" sz="1600" i="1" dirty="0" err="1" smtClean="0"/>
              <a:t>CL:</a:t>
            </a:r>
            <a:r>
              <a:rPr lang="en-US" sz="1600" dirty="0" err="1" smtClean="0"/>
              <a:t>hair</a:t>
            </a:r>
            <a:r>
              <a:rPr lang="en-US" sz="1600" dirty="0" smtClean="0"/>
              <a:t> </a:t>
            </a:r>
            <a:r>
              <a:rPr lang="en-US" sz="1600" dirty="0"/>
              <a:t>cell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i="1" dirty="0" err="1" smtClean="0"/>
              <a:t>CL:</a:t>
            </a:r>
            <a:r>
              <a:rPr lang="en-US" sz="1600" dirty="0" err="1" smtClean="0"/>
              <a:t>neuromast</a:t>
            </a:r>
            <a:endParaRPr lang="en-US" sz="1600" dirty="0"/>
          </a:p>
        </p:txBody>
      </p:sp>
      <p:sp>
        <p:nvSpPr>
          <p:cNvPr id="19481" name="TextBox 29"/>
          <p:cNvSpPr txBox="1">
            <a:spLocks noChangeArrowheads="1"/>
          </p:cNvSpPr>
          <p:nvPr/>
        </p:nvSpPr>
        <p:spPr bwMode="auto">
          <a:xfrm>
            <a:off x="6248400" y="5095868"/>
            <a:ext cx="29592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/>
              <a:t>CL:hair</a:t>
            </a:r>
            <a:r>
              <a:rPr lang="en-US" sz="1600" dirty="0" smtClean="0"/>
              <a:t> </a:t>
            </a:r>
            <a:r>
              <a:rPr lang="en-US" sz="1600" dirty="0"/>
              <a:t>cell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i="1" dirty="0" err="1" smtClean="0"/>
              <a:t>CL:</a:t>
            </a:r>
            <a:r>
              <a:rPr lang="en-US" sz="1600" dirty="0" err="1" smtClean="0"/>
              <a:t>neuromast</a:t>
            </a:r>
            <a:endParaRPr lang="en-US" sz="1600" dirty="0"/>
          </a:p>
        </p:txBody>
      </p:sp>
      <p:sp>
        <p:nvSpPr>
          <p:cNvPr id="19482" name="TextBox 31"/>
          <p:cNvSpPr txBox="1">
            <a:spLocks noChangeArrowheads="1"/>
          </p:cNvSpPr>
          <p:nvPr/>
        </p:nvSpPr>
        <p:spPr bwMode="auto">
          <a:xfrm>
            <a:off x="3505285" y="3919530"/>
            <a:ext cx="33043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/>
              <a:t>CL:neuromast</a:t>
            </a:r>
            <a:r>
              <a:rPr lang="en-US" sz="1600" dirty="0" smtClean="0"/>
              <a:t> </a:t>
            </a:r>
            <a:r>
              <a:rPr lang="en-US" sz="1600" i="1" dirty="0" err="1"/>
              <a:t>part_of</a:t>
            </a:r>
            <a:r>
              <a:rPr lang="en-US" sz="1600" i="1" dirty="0"/>
              <a:t> </a:t>
            </a:r>
            <a:r>
              <a:rPr lang="en-US" sz="1600" i="1" dirty="0" err="1" smtClean="0"/>
              <a:t>ZFA:</a:t>
            </a:r>
            <a:r>
              <a:rPr lang="en-US" sz="1600" dirty="0" err="1" smtClean="0"/>
              <a:t>lateral</a:t>
            </a:r>
            <a:r>
              <a:rPr lang="en-US" sz="1600" dirty="0" smtClean="0"/>
              <a:t> </a:t>
            </a:r>
            <a:r>
              <a:rPr lang="en-US" sz="1600" dirty="0"/>
              <a:t>line</a:t>
            </a:r>
          </a:p>
        </p:txBody>
      </p:sp>
      <p:pic>
        <p:nvPicPr>
          <p:cNvPr id="19483" name="Picture 7" descr="partonomy.process"/>
          <p:cNvPicPr>
            <a:picLocks noChangeAspect="1"/>
          </p:cNvPicPr>
          <p:nvPr/>
        </p:nvPicPr>
        <p:blipFill>
          <a:blip r:embed="rId3"/>
          <a:srcRect l="20956" t="44380" r="76663" b="50014"/>
          <a:stretch>
            <a:fillRect/>
          </a:stretch>
        </p:blipFill>
        <p:spPr bwMode="auto">
          <a:xfrm>
            <a:off x="4959350" y="2329990"/>
            <a:ext cx="222250" cy="304800"/>
          </a:xfrm>
          <a:prstGeom prst="rect">
            <a:avLst/>
          </a:prstGeom>
          <a:solidFill>
            <a:srgbClr val="E3AD4A"/>
          </a:solidFill>
          <a:ln w="9525">
            <a:noFill/>
            <a:miter lim="800000"/>
            <a:headEnd/>
            <a:tailEnd/>
          </a:ln>
        </p:spPr>
      </p:pic>
      <p:sp>
        <p:nvSpPr>
          <p:cNvPr id="19484" name="TextBox 51"/>
          <p:cNvSpPr txBox="1">
            <a:spLocks noChangeArrowheads="1"/>
          </p:cNvSpPr>
          <p:nvPr/>
        </p:nvSpPr>
        <p:spPr bwMode="auto">
          <a:xfrm>
            <a:off x="1760360" y="1394534"/>
            <a:ext cx="58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GO</a:t>
            </a:r>
          </a:p>
        </p:txBody>
      </p:sp>
      <p:pic>
        <p:nvPicPr>
          <p:cNvPr id="19470" name="Picture 21"/>
          <p:cNvPicPr>
            <a:picLocks noChangeAspect="1"/>
          </p:cNvPicPr>
          <p:nvPr/>
        </p:nvPicPr>
        <p:blipFill>
          <a:blip r:embed="rId6"/>
          <a:srcRect l="52785"/>
          <a:stretch>
            <a:fillRect/>
          </a:stretch>
        </p:blipFill>
        <p:spPr bwMode="auto">
          <a:xfrm>
            <a:off x="4205287" y="2634790"/>
            <a:ext cx="1365250" cy="133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05600" y="3157530"/>
            <a:ext cx="125095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auto">
          <a:xfrm>
            <a:off x="1143000" y="49530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 cilium development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43000" y="38862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/>
              <a:t>hair cell development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143000" y="2819400"/>
            <a:ext cx="1676400" cy="584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600" dirty="0" err="1"/>
              <a:t>neuromast</a:t>
            </a:r>
            <a:r>
              <a:rPr lang="en-US" sz="1600" dirty="0"/>
              <a:t> development</a:t>
            </a:r>
          </a:p>
        </p:txBody>
      </p:sp>
    </p:spTree>
    <p:extLst>
      <p:ext uri="{BB962C8B-B14F-4D97-AF65-F5344CB8AC3E}">
        <p14:creationId xmlns:p14="http://schemas.microsoft.com/office/powerpoint/2010/main" val="2578343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82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 smtClean="0"/>
              <a:t>Ontology considerations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48748"/>
            <a:ext cx="8392472" cy="4876800"/>
          </a:xfrm>
        </p:spPr>
        <p:txBody>
          <a:bodyPr>
            <a:noAutofit/>
          </a:bodyPr>
          <a:lstStyle/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An ontology is a classification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There are many useful ways to classify anatomy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Maintaining multiple classification schemes by hand is impractical</a:t>
            </a:r>
          </a:p>
          <a:p>
            <a:pPr lvl="1" indent="-228600">
              <a:buNone/>
            </a:pPr>
            <a:r>
              <a:rPr lang="en-US" b="1" dirty="0" smtClean="0"/>
              <a:t>	</a:t>
            </a:r>
            <a:r>
              <a:rPr lang="en-US" sz="2400" b="1" dirty="0" smtClean="0"/>
              <a:t>So you should automate it.</a:t>
            </a:r>
            <a:endParaRPr lang="en-US" b="1" dirty="0" smtClean="0"/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Everybody makes mistakes</a:t>
            </a:r>
          </a:p>
          <a:p>
            <a:pPr lvl="1" indent="-228600"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	So you should let the computer find errors for you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Re-use other people’s work where possible</a:t>
            </a:r>
          </a:p>
          <a:p>
            <a:pPr marL="912813" lvl="2" indent="-17145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Import class hierarchies</a:t>
            </a:r>
          </a:p>
          <a:p>
            <a:pPr marL="912813" lvl="2" indent="-171450">
              <a:buNone/>
            </a:pPr>
            <a:r>
              <a:rPr lang="en-US" b="1" dirty="0" smtClean="0">
                <a:solidFill>
                  <a:srgbClr val="000000"/>
                </a:solidFill>
              </a:rPr>
              <a:t>Use common patterns</a:t>
            </a:r>
          </a:p>
          <a:p>
            <a:pPr indent="-228600">
              <a:buFont typeface="Wingdings" charset="2"/>
              <a:buChar char="§"/>
            </a:pPr>
            <a:r>
              <a:rPr lang="en-US" sz="2800" b="1" dirty="0" smtClean="0">
                <a:solidFill>
                  <a:srgbClr val="1F497D"/>
                </a:solidFill>
              </a:rPr>
              <a:t>Cautionary note – formal languages have limitations.  Don’t expect to be able to express everything!</a:t>
            </a:r>
          </a:p>
          <a:p>
            <a:pPr lvl="1">
              <a:buFont typeface="Wingdings" charset="2"/>
              <a:buChar char="§"/>
            </a:pPr>
            <a:endParaRPr lang="en-US" sz="2400" dirty="0" smtClean="0"/>
          </a:p>
          <a:p>
            <a:pPr lvl="1">
              <a:buFont typeface="Wingdings" charset="2"/>
              <a:buChar char="§"/>
            </a:pPr>
            <a:endParaRPr lang="en-US" sz="2400" dirty="0" smtClean="0"/>
          </a:p>
          <a:p>
            <a:pPr lvl="1">
              <a:buFont typeface="Wingdings" charset="2"/>
              <a:buChar char="§"/>
            </a:pPr>
            <a:endParaRPr lang="en-US" sz="2400" dirty="0" smtClean="0"/>
          </a:p>
          <a:p>
            <a:pPr lvl="1">
              <a:buFont typeface="Wingdings" charset="2"/>
              <a:buChar char="§"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6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293" y="1034914"/>
            <a:ext cx="74457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Any controlled vocabulary that is arranged in a hierarchy 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06335" y="388583"/>
            <a:ext cx="429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Taxonomy?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3357369" y="1821369"/>
            <a:ext cx="5786631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Relationships between the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arranged in a hierarchy.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618" y="4808909"/>
            <a:ext cx="3877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Here is a wine taxonomy: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07444" y="3869368"/>
            <a:ext cx="2249334" cy="2862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Wine</a:t>
            </a:r>
          </a:p>
          <a:p>
            <a:r>
              <a:rPr lang="en-US" b="1" dirty="0" smtClean="0"/>
              <a:t>	Red</a:t>
            </a:r>
          </a:p>
          <a:p>
            <a:r>
              <a:rPr lang="en-US" b="1" dirty="0" smtClean="0"/>
              <a:t>		merlot</a:t>
            </a:r>
          </a:p>
          <a:p>
            <a:r>
              <a:rPr lang="en-US" b="1" dirty="0" smtClean="0"/>
              <a:t>		zinfandel</a:t>
            </a:r>
          </a:p>
          <a:p>
            <a:r>
              <a:rPr lang="en-US" b="1" dirty="0" smtClean="0"/>
              <a:t>		cabernet</a:t>
            </a:r>
          </a:p>
          <a:p>
            <a:r>
              <a:rPr lang="en-US" b="1" dirty="0" smtClean="0"/>
              <a:t>		pinot noir</a:t>
            </a:r>
          </a:p>
          <a:p>
            <a:r>
              <a:rPr lang="en-US" b="1" dirty="0" smtClean="0"/>
              <a:t>	White</a:t>
            </a:r>
          </a:p>
          <a:p>
            <a:r>
              <a:rPr lang="en-US" b="1" dirty="0" smtClean="0"/>
              <a:t>		chardonnay</a:t>
            </a:r>
          </a:p>
          <a:p>
            <a:r>
              <a:rPr lang="en-US" b="1" dirty="0" smtClean="0"/>
              <a:t>		pinot </a:t>
            </a:r>
            <a:r>
              <a:rPr lang="en-US" b="1" dirty="0" err="1" smtClean="0"/>
              <a:t>gris</a:t>
            </a:r>
            <a:endParaRPr lang="en-US" b="1" dirty="0" smtClean="0"/>
          </a:p>
          <a:p>
            <a:r>
              <a:rPr lang="en-US" b="1" dirty="0" smtClean="0"/>
              <a:t>		Riesling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917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910" y="988693"/>
            <a:ext cx="7643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 taxonomy that contains additional information about use of the terms  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484487" y="388583"/>
            <a:ext cx="425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Thesaurus?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2447784" y="2000868"/>
            <a:ext cx="4985703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Relationships between the terms are not usually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arranged in a hierarchy.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Statements about the terms are included such as scope notes or instructions for use.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4154" y="5150849"/>
            <a:ext cx="4833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well known thesauri are:</a:t>
            </a:r>
          </a:p>
          <a:p>
            <a:r>
              <a:rPr lang="en-US" sz="2800" dirty="0" err="1" smtClean="0"/>
              <a:t>WordNet</a:t>
            </a:r>
            <a:r>
              <a:rPr lang="en-US" sz="2800" dirty="0" smtClean="0"/>
              <a:t>, NCI cancer thesaurus, </a:t>
            </a:r>
            <a:r>
              <a:rPr lang="en-US" sz="2800" dirty="0" err="1" smtClean="0"/>
              <a:t>MeSH</a:t>
            </a:r>
            <a:endParaRPr lang="en-US" sz="2800" dirty="0"/>
          </a:p>
        </p:txBody>
      </p:sp>
      <p:pic>
        <p:nvPicPr>
          <p:cNvPr id="10" name="Picture 9" descr="medsubje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11" y="4808389"/>
            <a:ext cx="3841483" cy="1893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136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73469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A formal conceptualization of a specified domain of interest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83175" y="173665"/>
            <a:ext cx="444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What is an ontology?</a:t>
            </a:r>
            <a:endParaRPr lang="en-US" sz="3600" b="1" dirty="0"/>
          </a:p>
        </p:txBody>
      </p:sp>
      <p:sp>
        <p:nvSpPr>
          <p:cNvPr id="8" name="Rectangle 7"/>
          <p:cNvSpPr/>
          <p:nvPr/>
        </p:nvSpPr>
        <p:spPr>
          <a:xfrm>
            <a:off x="256339" y="1429866"/>
            <a:ext cx="4572000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b="1" dirty="0" smtClean="0"/>
              <a:t>Key Features: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defined.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Relationships between the terms are defined, allowing logical inference.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Terms are arranged in a hierarchy.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Expressed in a knowledge representation language such as RDFS, OBO, or OWL.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685213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well known </a:t>
            </a:r>
            <a:r>
              <a:rPr lang="en-US" sz="2400" dirty="0" err="1" smtClean="0"/>
              <a:t>ontologies</a:t>
            </a:r>
            <a:r>
              <a:rPr lang="en-US" sz="2400" dirty="0" smtClean="0"/>
              <a:t> are:</a:t>
            </a:r>
          </a:p>
          <a:p>
            <a:r>
              <a:rPr lang="en-US" sz="2400" dirty="0" err="1" smtClean="0"/>
              <a:t>SnoMED</a:t>
            </a:r>
            <a:r>
              <a:rPr lang="en-US" sz="2400" dirty="0" smtClean="0"/>
              <a:t>, Foundational Model of Anatomy, Gene Ontology, </a:t>
            </a:r>
            <a:r>
              <a:rPr lang="en-US" sz="2400" dirty="0" err="1" smtClean="0"/>
              <a:t>Linnean</a:t>
            </a:r>
            <a:r>
              <a:rPr lang="en-US" sz="2400" dirty="0" smtClean="0"/>
              <a:t> Taxonomy of species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215" y="1372206"/>
            <a:ext cx="4240532" cy="42311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0766" y="5529066"/>
            <a:ext cx="49863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Reproduced with permission, Jason </a:t>
            </a:r>
            <a:r>
              <a:rPr lang="en-US" sz="1600" dirty="0" err="1" smtClean="0"/>
              <a:t>Freeny</a:t>
            </a:r>
            <a:endParaRPr lang="en-US" sz="1600" dirty="0" smtClean="0"/>
          </a:p>
          <a:p>
            <a:r>
              <a:rPr lang="en-US" sz="1600" dirty="0"/>
              <a:t>http://</a:t>
            </a:r>
            <a:r>
              <a:rPr lang="en-US" sz="1600" dirty="0" err="1"/>
              <a:t>web.mac.com</a:t>
            </a:r>
            <a:r>
              <a:rPr lang="en-US" sz="1600" dirty="0"/>
              <a:t>/</a:t>
            </a:r>
            <a:r>
              <a:rPr lang="en-US" sz="1600" dirty="0" err="1"/>
              <a:t>moistproduction</a:t>
            </a:r>
            <a:r>
              <a:rPr lang="en-US" sz="1600" dirty="0"/>
              <a:t>/flash/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167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8" y="979839"/>
            <a:ext cx="6570825" cy="4687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56670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http://www.mkbergman.com/?m=20070516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000" y="312417"/>
            <a:ext cx="480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Ontology spectrum: 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19132" y="6149401"/>
            <a:ext cx="511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Bottom line: you get what you pay for. 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87186" y="2502876"/>
            <a:ext cx="532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Franklin Gothic Book"/>
                <a:cs typeface="Franklin Gothic Book"/>
              </a:rPr>
              <a:t>OBO</a:t>
            </a:r>
            <a:endParaRPr lang="en-US" sz="1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777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Ontology Languages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Web Ontology Language (OWL)</a:t>
            </a:r>
          </a:p>
          <a:p>
            <a:pPr lvl="1"/>
            <a:r>
              <a:rPr lang="en-US" dirty="0" smtClean="0"/>
              <a:t>Standard set of logical constructs for building an ontology</a:t>
            </a:r>
          </a:p>
          <a:p>
            <a:pPr lvl="1"/>
            <a:r>
              <a:rPr lang="en-US" dirty="0" smtClean="0"/>
              <a:t>Many syntaxes</a:t>
            </a:r>
          </a:p>
          <a:p>
            <a:pPr lvl="2"/>
            <a:r>
              <a:rPr lang="en-US" dirty="0" smtClean="0"/>
              <a:t>OWL-RDF/XML</a:t>
            </a:r>
          </a:p>
          <a:p>
            <a:pPr lvl="2"/>
            <a:r>
              <a:rPr lang="en-US" dirty="0" smtClean="0"/>
              <a:t>OWL-XML</a:t>
            </a:r>
          </a:p>
          <a:p>
            <a:pPr lvl="2"/>
            <a:r>
              <a:rPr lang="en-US" dirty="0" smtClean="0"/>
              <a:t>Manchester</a:t>
            </a:r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reasoners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OBO-Format</a:t>
            </a:r>
          </a:p>
          <a:p>
            <a:pPr lvl="1"/>
            <a:r>
              <a:rPr lang="en-US" dirty="0" smtClean="0"/>
              <a:t>Current formalized by mapping to a subset of OWL</a:t>
            </a:r>
          </a:p>
          <a:p>
            <a:pPr lvl="2"/>
            <a:r>
              <a:rPr lang="en-US" dirty="0" smtClean="0"/>
              <a:t>can be treated as another OWL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4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13555</TotalTime>
  <Words>2879</Words>
  <Application>Microsoft Macintosh PowerPoint</Application>
  <PresentationFormat>On-screen Show (4:3)</PresentationFormat>
  <Paragraphs>632</Paragraphs>
  <Slides>45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Image</vt:lpstr>
      <vt:lpstr> An Introduction to Ontologies </vt:lpstr>
      <vt:lpstr>Setting the stage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Ontology Languages</vt:lpstr>
      <vt:lpstr>A common misconception</vt:lpstr>
      <vt:lpstr>What matters are things</vt:lpstr>
      <vt:lpstr>PowerPoint Presentation</vt:lpstr>
      <vt:lpstr>PowerPoint Presentation</vt:lpstr>
      <vt:lpstr>PowerPoint Presentation</vt:lpstr>
      <vt:lpstr>How do you tell if it is an instance or a class?</vt:lpstr>
      <vt:lpstr>PowerPoint Presentation</vt:lpstr>
      <vt:lpstr>PowerPoint Presentation</vt:lpstr>
      <vt:lpstr>PowerPoint Presentation</vt:lpstr>
      <vt:lpstr>Relationships and definitions</vt:lpstr>
      <vt:lpstr>PowerPoint Presentation</vt:lpstr>
      <vt:lpstr>PowerPoint Presentation</vt:lpstr>
      <vt:lpstr>PowerPoint Presentation</vt:lpstr>
      <vt:lpstr>About reasoners</vt:lpstr>
      <vt:lpstr>Different kinds of definitions</vt:lpstr>
      <vt:lpstr>Anatomy ontologies:  Exemplar use case</vt:lpstr>
      <vt:lpstr>PowerPoint Presentation</vt:lpstr>
      <vt:lpstr>Not all classification is useful</vt:lpstr>
      <vt:lpstr>Classifying anatomy</vt:lpstr>
      <vt:lpstr>Relationships record classifications too</vt:lpstr>
      <vt:lpstr>PowerPoint Presentation</vt:lpstr>
      <vt:lpstr>PowerPoint Presentation</vt:lpstr>
      <vt:lpstr>PowerPoint Presentation</vt:lpstr>
      <vt:lpstr>Compositionality and avoiding asserted multiple inheritance</vt:lpstr>
      <vt:lpstr>post-composed versus pre-composed anatomical entities are logically equivalent</vt:lpstr>
      <vt:lpstr>What kinds of anatomy ontologies exist?</vt:lpstr>
      <vt:lpstr>Many perspectives, many ontologies – that overlap in content</vt:lpstr>
      <vt:lpstr>Domain ontologies are organized according to upper ontologies (Basic Formal Ontology) that specify the general types of things that exist</vt:lpstr>
      <vt:lpstr>BFO high level classes</vt:lpstr>
      <vt:lpstr>PowerPoint Presentation</vt:lpstr>
      <vt:lpstr>PowerPoint Presentation</vt:lpstr>
      <vt:lpstr>Example of complexity arising from multiple species-contexts</vt:lpstr>
      <vt:lpstr>Example of complexity arising from multiple species-contexts</vt:lpstr>
      <vt:lpstr>PowerPoint Presentation</vt:lpstr>
      <vt:lpstr>PowerPoint Presentation</vt:lpstr>
      <vt:lpstr>Ontology considerations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Melissa Haendel</cp:lastModifiedBy>
  <cp:revision>303</cp:revision>
  <dcterms:created xsi:type="dcterms:W3CDTF">2011-06-08T00:22:21Z</dcterms:created>
  <dcterms:modified xsi:type="dcterms:W3CDTF">2013-07-29T02:22:39Z</dcterms:modified>
</cp:coreProperties>
</file>